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65" r:id="rId3"/>
    <p:sldId id="270" r:id="rId4"/>
    <p:sldId id="271" r:id="rId5"/>
    <p:sldId id="272" r:id="rId6"/>
    <p:sldId id="273" r:id="rId7"/>
    <p:sldId id="275" r:id="rId8"/>
    <p:sldId id="274" r:id="rId9"/>
    <p:sldId id="276" r:id="rId10"/>
    <p:sldId id="277" r:id="rId11"/>
    <p:sldId id="278" r:id="rId12"/>
    <p:sldId id="279" r:id="rId13"/>
    <p:sldId id="269" r:id="rId14"/>
    <p:sldId id="257" r:id="rId15"/>
    <p:sldId id="258" r:id="rId16"/>
    <p:sldId id="259" r:id="rId17"/>
    <p:sldId id="260" r:id="rId18"/>
    <p:sldId id="267" r:id="rId19"/>
    <p:sldId id="261" r:id="rId20"/>
    <p:sldId id="262" r:id="rId21"/>
    <p:sldId id="263" r:id="rId22"/>
    <p:sldId id="264" r:id="rId23"/>
    <p:sldId id="280" r:id="rId24"/>
    <p:sldId id="26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5" autoAdjust="0"/>
    <p:restoredTop sz="94660"/>
  </p:normalViewPr>
  <p:slideViewPr>
    <p:cSldViewPr snapToGrid="0">
      <p:cViewPr varScale="1">
        <p:scale>
          <a:sx n="74" d="100"/>
          <a:sy n="74" d="100"/>
        </p:scale>
        <p:origin x="-52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458" y="2047760"/>
            <a:ext cx="10676586" cy="2509213"/>
          </a:xfrm>
        </p:spPr>
        <p:txBody>
          <a:bodyPr>
            <a:normAutofit fontScale="90000"/>
          </a:bodyPr>
          <a:lstStyle/>
          <a:p>
            <a:r>
              <a:rPr lang="en-US" sz="4400" dirty="0"/>
              <a:t>Strategic Financial Planning Committee for Capital </a:t>
            </a:r>
            <a:r>
              <a:rPr lang="en-US" sz="4400" dirty="0" smtClean="0"/>
              <a:t>Funding</a:t>
            </a:r>
            <a:r>
              <a:rPr lang="en-US" dirty="0" smtClean="0"/>
              <a:t/>
            </a:r>
            <a:br>
              <a:rPr lang="en-US" dirty="0" smtClean="0"/>
            </a:br>
            <a:r>
              <a:rPr lang="en-US" sz="3600" dirty="0" smtClean="0"/>
              <a:t>presentation to</a:t>
            </a:r>
            <a:br>
              <a:rPr lang="en-US" sz="3600" dirty="0" smtClean="0"/>
            </a:br>
            <a:r>
              <a:rPr lang="en-US" sz="4400" dirty="0" smtClean="0"/>
              <a:t>sudbury board of selectmen</a:t>
            </a:r>
            <a:r>
              <a:rPr lang="en-US" sz="6000" dirty="0" smtClean="0"/>
              <a:t> </a:t>
            </a:r>
            <a:endParaRPr lang="en-US" dirty="0"/>
          </a:p>
        </p:txBody>
      </p:sp>
      <p:sp>
        <p:nvSpPr>
          <p:cNvPr id="3" name="Subtitle 2"/>
          <p:cNvSpPr>
            <a:spLocks noGrp="1"/>
          </p:cNvSpPr>
          <p:nvPr>
            <p:ph type="subTitle" idx="1"/>
          </p:nvPr>
        </p:nvSpPr>
        <p:spPr>
          <a:xfrm>
            <a:off x="1725254" y="4916510"/>
            <a:ext cx="8689976" cy="1371599"/>
          </a:xfrm>
        </p:spPr>
        <p:txBody>
          <a:bodyPr/>
          <a:lstStyle/>
          <a:p>
            <a:r>
              <a:rPr lang="en-US" dirty="0" smtClean="0"/>
              <a:t>January 22, 2019</a:t>
            </a:r>
            <a:endParaRPr lang="en-US" dirty="0"/>
          </a:p>
        </p:txBody>
      </p:sp>
    </p:spTree>
    <p:extLst>
      <p:ext uri="{BB962C8B-B14F-4D97-AF65-F5344CB8AC3E}">
        <p14:creationId xmlns:p14="http://schemas.microsoft.com/office/powerpoint/2010/main" val="4023145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smtClean="0"/>
              <a:t>Possible funding options (con’t)</a:t>
            </a:r>
            <a:endParaRPr lang="en-US" dirty="0"/>
          </a:p>
        </p:txBody>
      </p:sp>
      <p:sp>
        <p:nvSpPr>
          <p:cNvPr id="3" name="Content Placeholder 2"/>
          <p:cNvSpPr>
            <a:spLocks noGrp="1"/>
          </p:cNvSpPr>
          <p:nvPr>
            <p:ph sz="quarter" idx="13"/>
          </p:nvPr>
        </p:nvSpPr>
        <p:spPr>
          <a:xfrm>
            <a:off x="695458" y="950414"/>
            <a:ext cx="10895527" cy="3424107"/>
          </a:xfrm>
        </p:spPr>
        <p:txBody>
          <a:bodyPr>
            <a:noAutofit/>
          </a:bodyPr>
          <a:lstStyle/>
          <a:p>
            <a:pPr lvl="0"/>
            <a:r>
              <a:rPr lang="en-US" b="1" dirty="0" smtClean="0"/>
              <a:t>Capture of Realized Efficiencies</a:t>
            </a:r>
            <a:r>
              <a:rPr lang="en-US" dirty="0" smtClean="0"/>
              <a:t> – As cost centers save money rather than that savings going back to the cost centers it is instead allocated for capital.  For example if purchasing a bucket truck so that the Town could do its own tree work rather than contract it out would save $100,000/year. the following year the capital budget could be increased by that amount and it would grow in perpetuity.  Similarly if one of the school districts purchased software that would save them money in labor costs that savings could be re-categorized into the capital budget. </a:t>
            </a:r>
          </a:p>
          <a:p>
            <a:pPr lvl="1"/>
            <a:r>
              <a:rPr lang="en-US" dirty="0" smtClean="0"/>
              <a:t>Pros – No impact to taxpayers, does not require voter approval</a:t>
            </a:r>
          </a:p>
          <a:p>
            <a:pPr lvl="1"/>
            <a:r>
              <a:rPr lang="en-US" dirty="0" smtClean="0"/>
              <a:t>Cons – May require targets for each cost center/how to enforce, how to accurately track and assign savings, will take time (think OPEB),  may have negative impact to operating budget</a:t>
            </a:r>
          </a:p>
          <a:p>
            <a:pPr lvl="1"/>
            <a:endParaRPr lang="en-US" dirty="0"/>
          </a:p>
        </p:txBody>
      </p:sp>
    </p:spTree>
    <p:extLst>
      <p:ext uri="{BB962C8B-B14F-4D97-AF65-F5344CB8AC3E}">
        <p14:creationId xmlns:p14="http://schemas.microsoft.com/office/powerpoint/2010/main" val="1813418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smtClean="0"/>
              <a:t>proposal</a:t>
            </a:r>
            <a:endParaRPr lang="en-US" dirty="0"/>
          </a:p>
        </p:txBody>
      </p:sp>
      <p:sp>
        <p:nvSpPr>
          <p:cNvPr id="3" name="Content Placeholder 2"/>
          <p:cNvSpPr>
            <a:spLocks noGrp="1"/>
          </p:cNvSpPr>
          <p:nvPr>
            <p:ph sz="quarter" idx="13"/>
          </p:nvPr>
        </p:nvSpPr>
        <p:spPr>
          <a:xfrm>
            <a:off x="695458" y="950414"/>
            <a:ext cx="10895527" cy="3424107"/>
          </a:xfrm>
        </p:spPr>
        <p:txBody>
          <a:bodyPr>
            <a:noAutofit/>
          </a:bodyPr>
          <a:lstStyle/>
          <a:p>
            <a:pPr marL="0" indent="0">
              <a:buNone/>
            </a:pPr>
            <a:r>
              <a:rPr lang="en-US" dirty="0"/>
              <a:t>The SFPCCF recommends that </a:t>
            </a:r>
            <a:r>
              <a:rPr lang="en-US" dirty="0" smtClean="0"/>
              <a:t>the board of selectmen consider two options, either individually or combined:</a:t>
            </a:r>
            <a:endParaRPr lang="en-US" dirty="0"/>
          </a:p>
          <a:p>
            <a:pPr marL="0" lvl="0" indent="0">
              <a:buNone/>
            </a:pPr>
            <a:r>
              <a:rPr lang="en-US" dirty="0" smtClean="0"/>
              <a:t>(1) Immediate </a:t>
            </a:r>
            <a:r>
              <a:rPr lang="en-US" dirty="0"/>
              <a:t>fix - $2million override.  Override could be a Stabilization override or a typical override.  </a:t>
            </a:r>
          </a:p>
          <a:p>
            <a:pPr lvl="1"/>
            <a:r>
              <a:rPr lang="en-US" dirty="0"/>
              <a:t>Stabilization override would allow BOS to reduce override amount over time if alternative funding mechanisms identified.  Purpose legally restricted for capital.</a:t>
            </a:r>
          </a:p>
          <a:p>
            <a:pPr lvl="1"/>
            <a:r>
              <a:rPr lang="en-US" dirty="0"/>
              <a:t>Typical override may give flexibility to reduce future debt exclusions (may bring debt inside levy).  Should include policy to fund capital budget at 2.5%</a:t>
            </a:r>
          </a:p>
          <a:p>
            <a:pPr lvl="1"/>
            <a:r>
              <a:rPr lang="en-US" dirty="0"/>
              <a:t>Potential to reduce taxpayer burden by reducing CPA surcharge</a:t>
            </a:r>
          </a:p>
          <a:p>
            <a:pPr lvl="1"/>
            <a:r>
              <a:rPr lang="en-US" dirty="0"/>
              <a:t>Would require update to Free Cash policy – may no longer be needed for capital maintenance</a:t>
            </a:r>
          </a:p>
          <a:p>
            <a:pPr marL="0" lvl="0" indent="0">
              <a:buNone/>
            </a:pPr>
            <a:endParaRPr lang="en-US" dirty="0"/>
          </a:p>
        </p:txBody>
      </p:sp>
    </p:spTree>
    <p:extLst>
      <p:ext uri="{BB962C8B-B14F-4D97-AF65-F5344CB8AC3E}">
        <p14:creationId xmlns:p14="http://schemas.microsoft.com/office/powerpoint/2010/main" val="2408015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a:t>Proposal (con’t)</a:t>
            </a:r>
          </a:p>
        </p:txBody>
      </p:sp>
      <p:sp>
        <p:nvSpPr>
          <p:cNvPr id="3" name="Content Placeholder 2"/>
          <p:cNvSpPr>
            <a:spLocks noGrp="1"/>
          </p:cNvSpPr>
          <p:nvPr>
            <p:ph sz="quarter" idx="13"/>
          </p:nvPr>
        </p:nvSpPr>
        <p:spPr>
          <a:xfrm>
            <a:off x="695458" y="950414"/>
            <a:ext cx="10895527" cy="3424107"/>
          </a:xfrm>
        </p:spPr>
        <p:txBody>
          <a:bodyPr>
            <a:noAutofit/>
          </a:bodyPr>
          <a:lstStyle/>
          <a:p>
            <a:pPr marL="0" indent="0">
              <a:buNone/>
            </a:pPr>
            <a:r>
              <a:rPr lang="en-US" dirty="0"/>
              <a:t>The SFPCCF recommends that </a:t>
            </a:r>
            <a:r>
              <a:rPr lang="en-US" dirty="0" smtClean="0"/>
              <a:t>the board of selectmen consider two options, either individually or combined:</a:t>
            </a:r>
            <a:endParaRPr lang="en-US" dirty="0"/>
          </a:p>
          <a:p>
            <a:pPr marL="0" lvl="0" indent="0">
              <a:buNone/>
            </a:pPr>
            <a:r>
              <a:rPr lang="en-US" dirty="0" smtClean="0"/>
              <a:t>(2) Progressive </a:t>
            </a:r>
            <a:r>
              <a:rPr lang="en-US" dirty="0"/>
              <a:t>funding of a 2.5% Capital budget over time using a combination of:</a:t>
            </a:r>
          </a:p>
          <a:p>
            <a:pPr lvl="1"/>
            <a:r>
              <a:rPr lang="en-US" dirty="0"/>
              <a:t>Extraordinary New growth (i.e. growth without accompanying expenses) allocated until Capital budget reaches 2.5%</a:t>
            </a:r>
          </a:p>
          <a:p>
            <a:pPr lvl="1"/>
            <a:r>
              <a:rPr lang="en-US" dirty="0"/>
              <a:t>Fraction of ‘regular’ new growth directed towards </a:t>
            </a:r>
            <a:r>
              <a:rPr lang="en-US" dirty="0" smtClean="0"/>
              <a:t>capital</a:t>
            </a:r>
            <a:endParaRPr lang="en-US" dirty="0"/>
          </a:p>
          <a:p>
            <a:pPr lvl="1"/>
            <a:r>
              <a:rPr lang="en-US" dirty="0"/>
              <a:t>Capture of portion of gained efficiencies achieved by cost centers</a:t>
            </a:r>
          </a:p>
          <a:p>
            <a:pPr lvl="1"/>
            <a:r>
              <a:rPr lang="en-US" dirty="0" smtClean="0"/>
              <a:t>Updated </a:t>
            </a:r>
            <a:r>
              <a:rPr lang="en-US" dirty="0"/>
              <a:t>Free Cash Policy to prioritize capital needs</a:t>
            </a:r>
          </a:p>
          <a:p>
            <a:pPr lvl="1"/>
            <a:endParaRPr lang="en-US" dirty="0"/>
          </a:p>
        </p:txBody>
      </p:sp>
    </p:spTree>
    <p:extLst>
      <p:ext uri="{BB962C8B-B14F-4D97-AF65-F5344CB8AC3E}">
        <p14:creationId xmlns:p14="http://schemas.microsoft.com/office/powerpoint/2010/main" val="1156961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Oversight:  Assumptions</a:t>
            </a:r>
            <a:endParaRPr lang="en-US" dirty="0"/>
          </a:p>
        </p:txBody>
      </p:sp>
      <p:sp>
        <p:nvSpPr>
          <p:cNvPr id="3" name="Content Placeholder 2"/>
          <p:cNvSpPr>
            <a:spLocks noGrp="1"/>
          </p:cNvSpPr>
          <p:nvPr>
            <p:ph sz="quarter" idx="13"/>
          </p:nvPr>
        </p:nvSpPr>
        <p:spPr/>
        <p:txBody>
          <a:bodyPr/>
          <a:lstStyle/>
          <a:p>
            <a:r>
              <a:rPr lang="en-US" dirty="0" smtClean="0"/>
              <a:t>Funding at 2.5 % OF operating APPROPRIATIONS.</a:t>
            </a:r>
          </a:p>
          <a:p>
            <a:r>
              <a:rPr lang="en-US" dirty="0" smtClean="0"/>
              <a:t>Five year capital plan is updated annually by cost centers.</a:t>
            </a:r>
          </a:p>
          <a:p>
            <a:r>
              <a:rPr lang="en-US" dirty="0" smtClean="0"/>
              <a:t>New projects are outside the capital operating budget.</a:t>
            </a:r>
          </a:p>
          <a:p>
            <a:r>
              <a:rPr lang="en-US" dirty="0" smtClean="0"/>
              <a:t>Professional supervision of all construction projects provided.</a:t>
            </a:r>
          </a:p>
          <a:p>
            <a:r>
              <a:rPr lang="en-US" dirty="0" smtClean="0"/>
              <a:t>Capital operating budget is approved at the may town meeting.</a:t>
            </a:r>
          </a:p>
          <a:p>
            <a:r>
              <a:rPr lang="en-US" dirty="0" smtClean="0"/>
              <a:t>Excluded capital projects can be addressed at special town meetings.</a:t>
            </a:r>
            <a:endParaRPr lang="en-US" dirty="0"/>
          </a:p>
        </p:txBody>
      </p:sp>
    </p:spTree>
    <p:extLst>
      <p:ext uri="{BB962C8B-B14F-4D97-AF65-F5344CB8AC3E}">
        <p14:creationId xmlns:p14="http://schemas.microsoft.com/office/powerpoint/2010/main" val="2512906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46220" y="2099255"/>
            <a:ext cx="10380372" cy="87576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What Capital Projects are covered by this oversight proposal?</a:t>
            </a:r>
            <a:endParaRPr lang="en-US" dirty="0"/>
          </a:p>
        </p:txBody>
      </p:sp>
      <p:sp>
        <p:nvSpPr>
          <p:cNvPr id="3" name="Content Placeholder 2"/>
          <p:cNvSpPr>
            <a:spLocks noGrp="1"/>
          </p:cNvSpPr>
          <p:nvPr>
            <p:ph sz="quarter" idx="13"/>
          </p:nvPr>
        </p:nvSpPr>
        <p:spPr>
          <a:xfrm>
            <a:off x="914400" y="2078993"/>
            <a:ext cx="10363826" cy="3424107"/>
          </a:xfrm>
        </p:spPr>
        <p:txBody>
          <a:bodyPr>
            <a:normAutofit fontScale="92500" lnSpcReduction="20000"/>
          </a:bodyPr>
          <a:lstStyle/>
          <a:p>
            <a:r>
              <a:rPr lang="en-US" dirty="0" smtClean="0"/>
              <a:t>All capital Projects Proposed by Town manager, the 3 cost centers, citizen petition, town committees, Community preservation Committee, Board of Selectmen SHOULD GO THROUGH An OVERSIGHT PROCESS. *</a:t>
            </a:r>
          </a:p>
          <a:p>
            <a:r>
              <a:rPr lang="en-US" b="1" dirty="0">
                <a:solidFill>
                  <a:srgbClr val="FF0000"/>
                </a:solidFill>
              </a:rPr>
              <a:t>the Capital operating budget </a:t>
            </a:r>
            <a:r>
              <a:rPr lang="en-US" b="1" dirty="0" smtClean="0">
                <a:solidFill>
                  <a:srgbClr val="FF0000"/>
                </a:solidFill>
              </a:rPr>
              <a:t>IS </a:t>
            </a:r>
            <a:r>
              <a:rPr lang="en-US" dirty="0" smtClean="0"/>
              <a:t>All capital projects proposed under $1,000,000 that replace or upgrade rolling stock, replace or upgrade equipment, maintain building systems and equipment, maintain open space or recreational facilities,  replace or upgrade technological systems.</a:t>
            </a:r>
            <a:r>
              <a:rPr lang="en-US" b="1" dirty="0" smtClean="0">
                <a:solidFill>
                  <a:srgbClr val="FF0000"/>
                </a:solidFill>
              </a:rPr>
              <a:t>.</a:t>
            </a:r>
          </a:p>
          <a:p>
            <a:r>
              <a:rPr lang="en-US" dirty="0" smtClean="0"/>
              <a:t>All other capital project proposals that are not part of the Capital operating budget.</a:t>
            </a:r>
          </a:p>
          <a:p>
            <a:r>
              <a:rPr lang="en-US" sz="1500" dirty="0" smtClean="0"/>
              <a:t>* = By-law change</a:t>
            </a:r>
          </a:p>
          <a:p>
            <a:endParaRPr lang="en-US" dirty="0"/>
          </a:p>
        </p:txBody>
      </p:sp>
    </p:spTree>
    <p:extLst>
      <p:ext uri="{BB962C8B-B14F-4D97-AF65-F5344CB8AC3E}">
        <p14:creationId xmlns:p14="http://schemas.microsoft.com/office/powerpoint/2010/main" val="3323235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Oversight:  Review requirements</a:t>
            </a:r>
            <a:endParaRPr lang="en-US" dirty="0"/>
          </a:p>
        </p:txBody>
      </p:sp>
      <p:sp>
        <p:nvSpPr>
          <p:cNvPr id="3" name="Content Placeholder 2"/>
          <p:cNvSpPr>
            <a:spLocks noGrp="1"/>
          </p:cNvSpPr>
          <p:nvPr>
            <p:ph sz="quarter" idx="13"/>
          </p:nvPr>
        </p:nvSpPr>
        <p:spPr/>
        <p:txBody>
          <a:bodyPr>
            <a:normAutofit/>
          </a:bodyPr>
          <a:lstStyle/>
          <a:p>
            <a:r>
              <a:rPr lang="en-US" dirty="0" smtClean="0"/>
              <a:t>Finance Committee and Board of Selectmen must review and opine on all capital budgets.</a:t>
            </a:r>
          </a:p>
          <a:p>
            <a:r>
              <a:rPr lang="en-US" dirty="0" smtClean="0"/>
              <a:t>The Finance Committee must review </a:t>
            </a:r>
            <a:r>
              <a:rPr lang="en-US" b="1" i="1" dirty="0" smtClean="0">
                <a:solidFill>
                  <a:srgbClr val="FF0000"/>
                </a:solidFill>
              </a:rPr>
              <a:t>in detail </a:t>
            </a:r>
            <a:r>
              <a:rPr lang="en-US" dirty="0" smtClean="0"/>
              <a:t>all capital projects under $100,000.</a:t>
            </a:r>
          </a:p>
          <a:p>
            <a:r>
              <a:rPr lang="en-US" dirty="0" smtClean="0"/>
              <a:t>The Ciac must review </a:t>
            </a:r>
            <a:r>
              <a:rPr lang="en-US" b="1" i="1" dirty="0" smtClean="0">
                <a:solidFill>
                  <a:srgbClr val="FF0000"/>
                </a:solidFill>
              </a:rPr>
              <a:t>in detail </a:t>
            </a:r>
            <a:r>
              <a:rPr lang="en-US" dirty="0" smtClean="0"/>
              <a:t>all capital projects over $100,000 and issue a report to the finance committee and board of selectman.</a:t>
            </a:r>
          </a:p>
          <a:p>
            <a:r>
              <a:rPr lang="en-US" dirty="0" smtClean="0"/>
              <a:t>The finance Committee, board of selectman AND the CIAC </a:t>
            </a:r>
            <a:r>
              <a:rPr lang="en-US" dirty="0"/>
              <a:t>shall meet to </a:t>
            </a:r>
            <a:r>
              <a:rPr lang="en-US" dirty="0" smtClean="0"/>
              <a:t>discuss all capital projects included in the Capital operating budget and the other excluded capital projects proposed.</a:t>
            </a:r>
          </a:p>
          <a:p>
            <a:pPr marL="0" indent="0">
              <a:buNone/>
            </a:pPr>
            <a:endParaRPr lang="en-US" dirty="0" smtClean="0"/>
          </a:p>
          <a:p>
            <a:endParaRPr lang="en-US" dirty="0"/>
          </a:p>
        </p:txBody>
      </p:sp>
    </p:spTree>
    <p:extLst>
      <p:ext uri="{BB962C8B-B14F-4D97-AF65-F5344CB8AC3E}">
        <p14:creationId xmlns:p14="http://schemas.microsoft.com/office/powerpoint/2010/main" val="99848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Oversight:  Timetable for reviews</a:t>
            </a:r>
            <a:endParaRPr lang="en-US" dirty="0"/>
          </a:p>
        </p:txBody>
      </p:sp>
      <p:sp>
        <p:nvSpPr>
          <p:cNvPr id="3" name="Content Placeholder 2"/>
          <p:cNvSpPr>
            <a:spLocks noGrp="1"/>
          </p:cNvSpPr>
          <p:nvPr>
            <p:ph sz="quarter" idx="13"/>
          </p:nvPr>
        </p:nvSpPr>
        <p:spPr>
          <a:xfrm>
            <a:off x="913775" y="1953733"/>
            <a:ext cx="10363826" cy="4033708"/>
          </a:xfrm>
        </p:spPr>
        <p:txBody>
          <a:bodyPr>
            <a:normAutofit fontScale="85000" lnSpcReduction="10000"/>
          </a:bodyPr>
          <a:lstStyle/>
          <a:p>
            <a:r>
              <a:rPr lang="en-US" dirty="0" smtClean="0"/>
              <a:t>In December and Early January the town staff will review all capital project requests from the capital petitioners and determine which capital requests they are going to propose for the budget.*</a:t>
            </a:r>
          </a:p>
          <a:p>
            <a:r>
              <a:rPr lang="en-US" dirty="0" smtClean="0"/>
              <a:t>The Town Staff will categorize the approved projects into three groups.</a:t>
            </a:r>
          </a:p>
          <a:p>
            <a:r>
              <a:rPr lang="en-US" dirty="0" smtClean="0"/>
              <a:t>January and February the Finance Committee, CIAC and Board of selectmen will do their review.</a:t>
            </a:r>
          </a:p>
          <a:p>
            <a:r>
              <a:rPr lang="en-US" dirty="0"/>
              <a:t>February Town manager will propose the best funding source for each capital project to the board of selectmen. </a:t>
            </a:r>
            <a:r>
              <a:rPr lang="en-US" dirty="0" smtClean="0"/>
              <a:t>The </a:t>
            </a:r>
            <a:r>
              <a:rPr lang="en-US" dirty="0"/>
              <a:t>Board of Selectmen will opine on the funding sources proposed.</a:t>
            </a:r>
          </a:p>
          <a:p>
            <a:r>
              <a:rPr lang="en-US" dirty="0" smtClean="0"/>
              <a:t>In March a joint meeting (BOS, CIAC, FinCoM) will be held to summarize everyone’s findings.</a:t>
            </a:r>
          </a:p>
          <a:p>
            <a:r>
              <a:rPr lang="en-US" dirty="0" smtClean="0"/>
              <a:t>April will finalize town warrant articles.</a:t>
            </a:r>
          </a:p>
          <a:p>
            <a:pPr marL="0" indent="0">
              <a:buNone/>
            </a:pPr>
            <a:r>
              <a:rPr lang="en-US" dirty="0" smtClean="0"/>
              <a:t>             * CPC and Citizen Petitioners should attempt to meet this timetable.</a:t>
            </a:r>
            <a:endParaRPr lang="en-US" dirty="0"/>
          </a:p>
        </p:txBody>
      </p:sp>
    </p:spTree>
    <p:extLst>
      <p:ext uri="{BB962C8B-B14F-4D97-AF65-F5344CB8AC3E}">
        <p14:creationId xmlns:p14="http://schemas.microsoft.com/office/powerpoint/2010/main" val="2307140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projects Groups</a:t>
            </a:r>
            <a:endParaRPr lang="en-US" dirty="0"/>
          </a:p>
        </p:txBody>
      </p:sp>
      <p:sp>
        <p:nvSpPr>
          <p:cNvPr id="3" name="Content Placeholder 2"/>
          <p:cNvSpPr>
            <a:spLocks noGrp="1"/>
          </p:cNvSpPr>
          <p:nvPr>
            <p:ph sz="quarter" idx="13"/>
          </p:nvPr>
        </p:nvSpPr>
        <p:spPr/>
        <p:txBody>
          <a:bodyPr/>
          <a:lstStyle/>
          <a:p>
            <a:r>
              <a:rPr lang="en-US" b="1" dirty="0" smtClean="0">
                <a:solidFill>
                  <a:srgbClr val="0070C0"/>
                </a:solidFill>
              </a:rPr>
              <a:t>Group one</a:t>
            </a:r>
            <a:r>
              <a:rPr lang="en-US" dirty="0" smtClean="0"/>
              <a:t>= Capital projects </a:t>
            </a:r>
            <a:r>
              <a:rPr lang="en-US" b="1" dirty="0" smtClean="0">
                <a:solidFill>
                  <a:srgbClr val="FF0000"/>
                </a:solidFill>
              </a:rPr>
              <a:t>over</a:t>
            </a:r>
            <a:r>
              <a:rPr lang="en-US" dirty="0" smtClean="0"/>
              <a:t> $1million or excluded from the capital operating budget that will be reviewed </a:t>
            </a:r>
            <a:r>
              <a:rPr lang="en-US" b="1" i="1" dirty="0" smtClean="0">
                <a:solidFill>
                  <a:srgbClr val="FF0000"/>
                </a:solidFill>
              </a:rPr>
              <a:t>in detail </a:t>
            </a:r>
            <a:r>
              <a:rPr lang="en-US" dirty="0" smtClean="0"/>
              <a:t>by the CIAC.</a:t>
            </a:r>
          </a:p>
          <a:p>
            <a:r>
              <a:rPr lang="en-US" b="1" dirty="0" smtClean="0">
                <a:solidFill>
                  <a:srgbClr val="0070C0"/>
                </a:solidFill>
              </a:rPr>
              <a:t>Group two</a:t>
            </a:r>
            <a:r>
              <a:rPr lang="en-US" dirty="0" smtClean="0"/>
              <a:t>= Capital project </a:t>
            </a:r>
            <a:r>
              <a:rPr lang="en-US" b="1" dirty="0" smtClean="0">
                <a:solidFill>
                  <a:srgbClr val="FF0000"/>
                </a:solidFill>
              </a:rPr>
              <a:t>under</a:t>
            </a:r>
            <a:r>
              <a:rPr lang="en-US" dirty="0" smtClean="0"/>
              <a:t> $100 thousand that will be included in the capital operating budget and will be reviewed </a:t>
            </a:r>
            <a:r>
              <a:rPr lang="en-US" b="1" i="1" dirty="0" smtClean="0">
                <a:solidFill>
                  <a:srgbClr val="FF0000"/>
                </a:solidFill>
              </a:rPr>
              <a:t>in detail</a:t>
            </a:r>
            <a:r>
              <a:rPr lang="en-US" dirty="0" smtClean="0"/>
              <a:t> by The Finance Committee.</a:t>
            </a:r>
          </a:p>
          <a:p>
            <a:r>
              <a:rPr lang="en-US" b="1" dirty="0" smtClean="0">
                <a:solidFill>
                  <a:srgbClr val="0070C0"/>
                </a:solidFill>
              </a:rPr>
              <a:t>Group Three</a:t>
            </a:r>
            <a:r>
              <a:rPr lang="en-US" dirty="0" smtClean="0"/>
              <a:t>= Capital project </a:t>
            </a:r>
            <a:r>
              <a:rPr lang="en-US" b="1" dirty="0" smtClean="0">
                <a:solidFill>
                  <a:srgbClr val="FF0000"/>
                </a:solidFill>
              </a:rPr>
              <a:t>over </a:t>
            </a:r>
            <a:r>
              <a:rPr lang="en-US" dirty="0" smtClean="0"/>
              <a:t>$100 thousand that will be included in the capital operating budget and will be reviewed </a:t>
            </a:r>
            <a:r>
              <a:rPr lang="en-US" b="1" i="1" dirty="0" smtClean="0">
                <a:solidFill>
                  <a:srgbClr val="FF0000"/>
                </a:solidFill>
              </a:rPr>
              <a:t>in detail</a:t>
            </a:r>
            <a:r>
              <a:rPr lang="en-US" dirty="0" smtClean="0"/>
              <a:t> by the ciac.</a:t>
            </a:r>
          </a:p>
          <a:p>
            <a:endParaRPr lang="en-US" dirty="0"/>
          </a:p>
        </p:txBody>
      </p:sp>
    </p:spTree>
    <p:extLst>
      <p:ext uri="{BB962C8B-B14F-4D97-AF65-F5344CB8AC3E}">
        <p14:creationId xmlns:p14="http://schemas.microsoft.com/office/powerpoint/2010/main" val="1023711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1327173"/>
              </p:ext>
            </p:extLst>
          </p:nvPr>
        </p:nvGraphicFramePr>
        <p:xfrm>
          <a:off x="413358" y="1014610"/>
          <a:ext cx="11778642" cy="6165383"/>
        </p:xfrm>
        <a:graphic>
          <a:graphicData uri="http://schemas.openxmlformats.org/drawingml/2006/table">
            <a:tbl>
              <a:tblPr>
                <a:tableStyleId>{5C22544A-7EE6-4342-B048-85BDC9FD1C3A}</a:tableStyleId>
              </a:tblPr>
              <a:tblGrid>
                <a:gridCol w="2417524"/>
                <a:gridCol w="3298582"/>
                <a:gridCol w="2716334"/>
                <a:gridCol w="3346202"/>
              </a:tblGrid>
              <a:tr h="413358">
                <a:tc>
                  <a:txBody>
                    <a:bodyPr/>
                    <a:lstStyle/>
                    <a:p>
                      <a:pPr algn="l" fontAlgn="b"/>
                      <a:endParaRPr lang="en-US" sz="1400" b="0" i="0" u="none" strike="noStrike" dirty="0">
                        <a:solidFill>
                          <a:srgbClr val="000000"/>
                        </a:solidFill>
                        <a:effectLst/>
                        <a:latin typeface="Tahoma" panose="020B0604030504040204" pitchFamily="34" charset="0"/>
                      </a:endParaRPr>
                    </a:p>
                  </a:txBody>
                  <a:tcPr marL="6300" marR="6300" marT="6300" marB="0" anchor="b"/>
                </a:tc>
                <a:tc>
                  <a:txBody>
                    <a:bodyPr/>
                    <a:lstStyle/>
                    <a:p>
                      <a:pPr algn="l" fontAlgn="b"/>
                      <a:r>
                        <a:rPr lang="en-US" sz="1400" u="none" strike="noStrike" dirty="0">
                          <a:effectLst/>
                        </a:rPr>
                        <a:t> </a:t>
                      </a:r>
                      <a:endParaRPr lang="en-US" sz="1400" b="1" i="0" u="none" strike="noStrike" dirty="0">
                        <a:solidFill>
                          <a:srgbClr val="000000"/>
                        </a:solidFill>
                        <a:effectLst/>
                        <a:latin typeface="Tahoma" panose="020B0604030504040204" pitchFamily="34" charset="0"/>
                      </a:endParaRPr>
                    </a:p>
                  </a:txBody>
                  <a:tcPr marL="6300" marR="6300" marT="6300" marB="0" anchor="b"/>
                </a:tc>
                <a:tc>
                  <a:txBody>
                    <a:bodyPr/>
                    <a:lstStyle/>
                    <a:p>
                      <a:pPr algn="ctr" fontAlgn="t"/>
                      <a:r>
                        <a:rPr lang="en-US" sz="1400" b="1" u="none" strike="noStrike" dirty="0">
                          <a:effectLst/>
                          <a:latin typeface="Arial" panose="020B0604020202020204" pitchFamily="34" charset="0"/>
                          <a:cs typeface="Arial" panose="020B0604020202020204" pitchFamily="34" charset="0"/>
                        </a:rPr>
                        <a:t>Sudbury Town Capital Project Oversight</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6300" marR="6300" marT="6300" marB="0"/>
                </a:tc>
                <a:tc>
                  <a:txBody>
                    <a:bodyPr/>
                    <a:lstStyle/>
                    <a:p>
                      <a:pPr algn="l" fontAlgn="b"/>
                      <a:endParaRPr lang="en-US" sz="1400" b="0" i="0" u="none" strike="noStrike" dirty="0">
                        <a:solidFill>
                          <a:srgbClr val="000000"/>
                        </a:solidFill>
                        <a:effectLst/>
                        <a:latin typeface="Tahoma" panose="020B0604030504040204" pitchFamily="34" charset="0"/>
                      </a:endParaRPr>
                    </a:p>
                  </a:txBody>
                  <a:tcPr marL="6300" marR="6300" marT="6300" marB="0" anchor="b"/>
                </a:tc>
              </a:tr>
              <a:tr h="165370">
                <a:tc>
                  <a:txBody>
                    <a:bodyPr/>
                    <a:lstStyle/>
                    <a:p>
                      <a:pPr algn="l" fontAlgn="b"/>
                      <a:endParaRPr lang="en-US" sz="1400" b="0" i="0" u="none" strike="noStrike" dirty="0">
                        <a:solidFill>
                          <a:srgbClr val="000000"/>
                        </a:solidFill>
                        <a:effectLst/>
                        <a:latin typeface="Tahoma" panose="020B0604030504040204" pitchFamily="34" charset="0"/>
                      </a:endParaRPr>
                    </a:p>
                  </a:txBody>
                  <a:tcPr marL="6300" marR="6300" marT="6300" marB="0" anchor="b"/>
                </a:tc>
                <a:tc>
                  <a:txBody>
                    <a:bodyPr/>
                    <a:lstStyle/>
                    <a:p>
                      <a:pPr algn="l" fontAlgn="b"/>
                      <a:endParaRPr lang="en-US" sz="1400" b="1" i="0" u="none" strike="noStrike" dirty="0">
                        <a:solidFill>
                          <a:srgbClr val="000000"/>
                        </a:solidFill>
                        <a:effectLst/>
                        <a:latin typeface="Tahoma" panose="020B0604030504040204" pitchFamily="34" charset="0"/>
                      </a:endParaRPr>
                    </a:p>
                  </a:txBody>
                  <a:tcPr marL="6300" marR="6300" marT="6300" marB="0" anchor="b"/>
                </a:tc>
                <a:tc>
                  <a:txBody>
                    <a:bodyPr/>
                    <a:lstStyle/>
                    <a:p>
                      <a:pPr algn="ctr" fontAlgn="t"/>
                      <a:r>
                        <a:rPr lang="en-US" sz="1400" b="1" u="none" strike="noStrike" dirty="0">
                          <a:effectLst/>
                          <a:latin typeface="Arial" panose="020B0604020202020204" pitchFamily="34" charset="0"/>
                          <a:cs typeface="Arial" panose="020B0604020202020204" pitchFamily="34" charset="0"/>
                        </a:rPr>
                        <a:t>Approval Summary</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6300" marR="6300" marT="6300" marB="0"/>
                </a:tc>
                <a:tc>
                  <a:txBody>
                    <a:bodyPr/>
                    <a:lstStyle/>
                    <a:p>
                      <a:pPr algn="l" fontAlgn="b"/>
                      <a:endParaRPr lang="en-US" sz="1400" b="0" i="0" u="none" strike="noStrike" dirty="0">
                        <a:solidFill>
                          <a:srgbClr val="000000"/>
                        </a:solidFill>
                        <a:effectLst/>
                        <a:latin typeface="Tahoma" panose="020B0604030504040204" pitchFamily="34" charset="0"/>
                      </a:endParaRPr>
                    </a:p>
                  </a:txBody>
                  <a:tcPr marL="6300" marR="6300" marT="6300" marB="0" anchor="b"/>
                </a:tc>
              </a:tr>
              <a:tr h="165370">
                <a:tc>
                  <a:txBody>
                    <a:bodyPr/>
                    <a:lstStyle/>
                    <a:p>
                      <a:pPr algn="l" fontAlgn="b"/>
                      <a:endParaRPr lang="en-US" sz="1400" b="0" i="0" u="none" strike="noStrike" dirty="0">
                        <a:solidFill>
                          <a:srgbClr val="000000"/>
                        </a:solidFill>
                        <a:effectLst/>
                        <a:latin typeface="Tahoma" panose="020B0604030504040204" pitchFamily="34" charset="0"/>
                      </a:endParaRPr>
                    </a:p>
                  </a:txBody>
                  <a:tcPr marL="6300" marR="6300" marT="6300" marB="0" anchor="b"/>
                </a:tc>
                <a:tc>
                  <a:txBody>
                    <a:bodyPr/>
                    <a:lstStyle/>
                    <a:p>
                      <a:pPr algn="l" fontAlgn="b"/>
                      <a:endParaRPr lang="en-US" sz="1400" b="1" i="0" u="none" strike="noStrike" dirty="0">
                        <a:solidFill>
                          <a:srgbClr val="000000"/>
                        </a:solidFill>
                        <a:effectLst/>
                        <a:latin typeface="Tahoma" panose="020B0604030504040204" pitchFamily="34" charset="0"/>
                      </a:endParaRPr>
                    </a:p>
                  </a:txBody>
                  <a:tcPr marL="6300" marR="6300" marT="6300" marB="0" anchor="b"/>
                </a:tc>
                <a:tc>
                  <a:txBody>
                    <a:bodyPr/>
                    <a:lstStyle/>
                    <a:p>
                      <a:pPr algn="ctr" fontAlgn="t"/>
                      <a:r>
                        <a:rPr lang="en-US" sz="1400" u="none" strike="noStrike" dirty="0">
                          <a:effectLst/>
                        </a:rPr>
                        <a:t> </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l" fontAlgn="b"/>
                      <a:endParaRPr lang="en-US" sz="1400" b="0" i="0" u="none" strike="noStrike" dirty="0">
                        <a:solidFill>
                          <a:srgbClr val="000000"/>
                        </a:solidFill>
                        <a:effectLst/>
                        <a:latin typeface="Tahoma" panose="020B0604030504040204" pitchFamily="34" charset="0"/>
                      </a:endParaRPr>
                    </a:p>
                  </a:txBody>
                  <a:tcPr marL="6300" marR="6300" marT="6300" marB="0" anchor="b"/>
                </a:tc>
              </a:tr>
              <a:tr h="165370">
                <a:tc>
                  <a:txBody>
                    <a:bodyPr/>
                    <a:lstStyle/>
                    <a:p>
                      <a:pPr algn="l" fontAlgn="t"/>
                      <a:r>
                        <a:rPr lang="en-US" sz="1400" u="none" strike="noStrike" dirty="0">
                          <a:effectLst/>
                        </a:rPr>
                        <a:t> </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l" fontAlgn="t"/>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l" fontAlgn="t"/>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l" fontAlgn="t"/>
                      <a:endParaRPr lang="en-US" sz="1400" b="0" i="0" u="none" strike="noStrike" dirty="0">
                        <a:solidFill>
                          <a:srgbClr val="000000"/>
                        </a:solidFill>
                        <a:effectLst/>
                        <a:latin typeface="Tahoma" panose="020B0604030504040204" pitchFamily="34" charset="0"/>
                      </a:endParaRPr>
                    </a:p>
                  </a:txBody>
                  <a:tcPr marL="6300" marR="6300" marT="6300" marB="0"/>
                </a:tc>
              </a:tr>
              <a:tr h="165370">
                <a:tc>
                  <a:txBody>
                    <a:bodyPr/>
                    <a:lstStyle/>
                    <a:p>
                      <a:pPr algn="ctr" fontAlgn="t"/>
                      <a:r>
                        <a:rPr lang="en-US" sz="1400" b="1" u="none" strike="noStrike" dirty="0">
                          <a:effectLst/>
                        </a:rPr>
                        <a:t>Capital Project Grouping</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b="1" u="none" strike="noStrike" dirty="0">
                          <a:effectLst/>
                        </a:rPr>
                        <a:t>Group 1</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b="1" u="none" strike="noStrike" dirty="0">
                          <a:effectLst/>
                        </a:rPr>
                        <a:t>Group 2</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b="1" u="none" strike="noStrike" dirty="0">
                          <a:effectLst/>
                        </a:rPr>
                        <a:t>Group 3</a:t>
                      </a:r>
                      <a:endParaRPr lang="en-US" sz="1400" b="1" i="0" u="none" strike="noStrike" dirty="0">
                        <a:solidFill>
                          <a:srgbClr val="000000"/>
                        </a:solidFill>
                        <a:effectLst/>
                        <a:latin typeface="Tahoma" panose="020B0604030504040204" pitchFamily="34" charset="0"/>
                      </a:endParaRPr>
                    </a:p>
                  </a:txBody>
                  <a:tcPr marL="6300" marR="6300" marT="6300" marB="0"/>
                </a:tc>
              </a:tr>
              <a:tr h="165370">
                <a:tc>
                  <a:txBody>
                    <a:bodyPr/>
                    <a:lstStyle/>
                    <a:p>
                      <a:pPr algn="ctr" fontAlgn="t"/>
                      <a:r>
                        <a:rPr lang="en-US" sz="1400" b="1" u="none" strike="noStrike" dirty="0" smtClean="0">
                          <a:effectLst/>
                        </a:rPr>
                        <a:t>Value </a:t>
                      </a:r>
                      <a:r>
                        <a:rPr lang="en-US" sz="1400" b="1" u="none" strike="noStrike" dirty="0">
                          <a:effectLst/>
                        </a:rPr>
                        <a:t>of Capital Project</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&gt;1 million</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&lt;$100K one year, &lt;$</a:t>
                      </a:r>
                      <a:r>
                        <a:rPr lang="en-US" sz="1400" u="none" strike="noStrike" dirty="0" smtClean="0">
                          <a:effectLst/>
                        </a:rPr>
                        <a:t>200K </a:t>
                      </a:r>
                      <a:r>
                        <a:rPr lang="en-US" sz="1400" u="none" strike="noStrike" dirty="0">
                          <a:effectLst/>
                        </a:rPr>
                        <a:t>multiple years</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&gt;100K one year, &gt;$</a:t>
                      </a:r>
                      <a:r>
                        <a:rPr lang="en-US" sz="1400" u="none" strike="noStrike" dirty="0" smtClean="0">
                          <a:effectLst/>
                        </a:rPr>
                        <a:t>200K </a:t>
                      </a:r>
                      <a:r>
                        <a:rPr lang="en-US" sz="1400" u="none" strike="noStrike" dirty="0">
                          <a:effectLst/>
                        </a:rPr>
                        <a:t>multiple years</a:t>
                      </a:r>
                      <a:endParaRPr lang="en-US" sz="1400" b="0" i="0" u="none" strike="noStrike" dirty="0">
                        <a:solidFill>
                          <a:srgbClr val="000000"/>
                        </a:solidFill>
                        <a:effectLst/>
                        <a:latin typeface="Tahoma" panose="020B0604030504040204" pitchFamily="34" charset="0"/>
                      </a:endParaRPr>
                    </a:p>
                  </a:txBody>
                  <a:tcPr marL="6300" marR="6300" marT="6300" marB="0"/>
                </a:tc>
              </a:tr>
              <a:tr h="165370">
                <a:tc>
                  <a:txBody>
                    <a:bodyPr/>
                    <a:lstStyle/>
                    <a:p>
                      <a:pPr algn="ctr" fontAlgn="t"/>
                      <a:r>
                        <a:rPr lang="en-US" sz="1400" b="1" u="none" strike="noStrike" dirty="0">
                          <a:effectLst/>
                        </a:rPr>
                        <a:t>Oversight 1</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CIAC</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FC</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CIAC</a:t>
                      </a:r>
                      <a:endParaRPr lang="en-US" sz="1400" b="0" i="0" u="none" strike="noStrike" dirty="0">
                        <a:solidFill>
                          <a:srgbClr val="000000"/>
                        </a:solidFill>
                        <a:effectLst/>
                        <a:latin typeface="Tahoma" panose="020B0604030504040204" pitchFamily="34" charset="0"/>
                      </a:endParaRPr>
                    </a:p>
                  </a:txBody>
                  <a:tcPr marL="6300" marR="6300" marT="6300" marB="0"/>
                </a:tc>
              </a:tr>
              <a:tr h="165370">
                <a:tc>
                  <a:txBody>
                    <a:bodyPr/>
                    <a:lstStyle/>
                    <a:p>
                      <a:pPr algn="ctr" fontAlgn="t"/>
                      <a:r>
                        <a:rPr lang="en-US" sz="1400" b="1" u="none" strike="noStrike" dirty="0">
                          <a:effectLst/>
                        </a:rPr>
                        <a:t>Oversight 2</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To BOS and FC</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To BOS</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To BOS and FC</a:t>
                      </a:r>
                      <a:endParaRPr lang="en-US" sz="1400" b="0" i="0" u="none" strike="noStrike" dirty="0">
                        <a:solidFill>
                          <a:srgbClr val="000000"/>
                        </a:solidFill>
                        <a:effectLst/>
                        <a:latin typeface="Tahoma" panose="020B0604030504040204" pitchFamily="34" charset="0"/>
                      </a:endParaRPr>
                    </a:p>
                  </a:txBody>
                  <a:tcPr marL="6300" marR="6300" marT="6300" marB="0"/>
                </a:tc>
              </a:tr>
              <a:tr h="165370">
                <a:tc>
                  <a:txBody>
                    <a:bodyPr/>
                    <a:lstStyle/>
                    <a:p>
                      <a:pPr algn="ctr" fontAlgn="t"/>
                      <a:r>
                        <a:rPr lang="en-US" sz="1400" b="1" u="none" strike="noStrike" dirty="0">
                          <a:effectLst/>
                        </a:rPr>
                        <a:t>Oversight 3</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Joint BOS/FC/CIAC Meeting</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Joint BOS/FC/CIAC Meeting</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a:effectLst/>
                        </a:rPr>
                        <a:t>Joint BOS/FC/CIAC Meeting</a:t>
                      </a:r>
                      <a:endParaRPr lang="en-US" sz="1400" b="0" i="0" u="none" strike="noStrike" dirty="0">
                        <a:solidFill>
                          <a:srgbClr val="000000"/>
                        </a:solidFill>
                        <a:effectLst/>
                        <a:latin typeface="Tahoma" panose="020B0604030504040204" pitchFamily="34" charset="0"/>
                      </a:endParaRPr>
                    </a:p>
                  </a:txBody>
                  <a:tcPr marL="6300" marR="6300" marT="6300" marB="0"/>
                </a:tc>
              </a:tr>
              <a:tr h="165370">
                <a:tc>
                  <a:txBody>
                    <a:bodyPr/>
                    <a:lstStyle/>
                    <a:p>
                      <a:pPr algn="ctr" fontAlgn="t"/>
                      <a:r>
                        <a:rPr lang="en-US" sz="1400" b="1" u="none" strike="noStrike" dirty="0">
                          <a:effectLst/>
                        </a:rPr>
                        <a:t> </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ctr" fontAlgn="t"/>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endParaRPr lang="en-US" sz="1400" b="0" i="0" u="none" strike="noStrike" dirty="0">
                        <a:solidFill>
                          <a:srgbClr val="000000"/>
                        </a:solidFill>
                        <a:effectLst/>
                        <a:latin typeface="Tahoma" panose="020B0604030504040204" pitchFamily="34" charset="0"/>
                      </a:endParaRPr>
                    </a:p>
                  </a:txBody>
                  <a:tcPr marL="6300" marR="6300" marT="6300" marB="0"/>
                </a:tc>
              </a:tr>
              <a:tr h="2249303">
                <a:tc>
                  <a:txBody>
                    <a:bodyPr/>
                    <a:lstStyle/>
                    <a:p>
                      <a:pPr algn="ctr" fontAlgn="t"/>
                      <a:r>
                        <a:rPr lang="en-US" sz="1400" b="1" u="none" strike="noStrike" dirty="0">
                          <a:effectLst/>
                        </a:rPr>
                        <a:t>Funding </a:t>
                      </a:r>
                      <a:r>
                        <a:rPr lang="en-US" sz="1400" b="1" u="none" strike="noStrike" dirty="0" smtClean="0">
                          <a:effectLst/>
                        </a:rPr>
                        <a:t>Recommendation</a:t>
                      </a:r>
                    </a:p>
                    <a:p>
                      <a:pPr algn="ctr" fontAlgn="t"/>
                      <a:endParaRPr lang="en-US" sz="1400" b="1" i="0" u="none" strike="noStrike" dirty="0" smtClean="0">
                        <a:solidFill>
                          <a:srgbClr val="000000"/>
                        </a:solidFill>
                        <a:effectLst/>
                        <a:latin typeface="Tahoma" panose="020B0604030504040204" pitchFamily="34" charset="0"/>
                      </a:endParaRPr>
                    </a:p>
                    <a:p>
                      <a:pPr algn="ctr" fontAlgn="t"/>
                      <a:endParaRPr lang="en-US" sz="1400" b="1" i="0" u="none" strike="noStrike" dirty="0" smtClean="0">
                        <a:solidFill>
                          <a:srgbClr val="000000"/>
                        </a:solidFill>
                        <a:effectLst/>
                        <a:latin typeface="Tahoma" panose="020B0604030504040204" pitchFamily="34" charset="0"/>
                      </a:endParaRPr>
                    </a:p>
                    <a:p>
                      <a:pPr algn="ctr" fontAlgn="t"/>
                      <a:endParaRPr lang="en-US" sz="1400" b="1" i="0" u="none" strike="noStrike" dirty="0" smtClean="0">
                        <a:solidFill>
                          <a:srgbClr val="000000"/>
                        </a:solidFill>
                        <a:effectLst/>
                        <a:latin typeface="Tahoma" panose="020B0604030504040204" pitchFamily="34" charset="0"/>
                      </a:endParaRPr>
                    </a:p>
                    <a:p>
                      <a:pPr algn="ctr" fontAlgn="t"/>
                      <a:endParaRPr lang="en-US" sz="1400" b="1" i="0" u="none" strike="noStrike" dirty="0" smtClean="0">
                        <a:solidFill>
                          <a:srgbClr val="000000"/>
                        </a:solidFill>
                        <a:effectLst/>
                        <a:latin typeface="Tahoma" panose="020B0604030504040204" pitchFamily="34" charset="0"/>
                      </a:endParaRPr>
                    </a:p>
                    <a:p>
                      <a:pPr algn="ctr" fontAlgn="t"/>
                      <a:r>
                        <a:rPr lang="en-US" sz="1400" b="1" i="0" u="none" strike="noStrike" dirty="0" smtClean="0">
                          <a:solidFill>
                            <a:srgbClr val="000000"/>
                          </a:solidFill>
                          <a:effectLst/>
                          <a:latin typeface="Tahoma" panose="020B0604030504040204" pitchFamily="34" charset="0"/>
                        </a:rPr>
                        <a:t>Town Meeting Articles</a:t>
                      </a:r>
                      <a:endParaRPr lang="en-US" sz="1400" b="1" i="0" u="none" strike="noStrike" dirty="0">
                        <a:solidFill>
                          <a:srgbClr val="000000"/>
                        </a:solidFill>
                        <a:effectLst/>
                        <a:latin typeface="Tahoma" panose="020B0604030504040204" pitchFamily="34" charset="0"/>
                      </a:endParaRPr>
                    </a:p>
                  </a:txBody>
                  <a:tcPr marL="6300" marR="6300" marT="6300" marB="0"/>
                </a:tc>
                <a:tc>
                  <a:txBody>
                    <a:bodyPr/>
                    <a:lstStyle/>
                    <a:p>
                      <a:pPr algn="ctr" fontAlgn="t"/>
                      <a:r>
                        <a:rPr lang="en-US" sz="1400" u="none" strike="noStrike" dirty="0" smtClean="0">
                          <a:effectLst/>
                        </a:rPr>
                        <a:t>TM proposes/</a:t>
                      </a:r>
                      <a:r>
                        <a:rPr lang="en-US" sz="1400" u="none" strike="noStrike" baseline="0" dirty="0" smtClean="0">
                          <a:effectLst/>
                        </a:rPr>
                        <a:t> </a:t>
                      </a:r>
                      <a:r>
                        <a:rPr lang="en-US" sz="1400" u="none" strike="noStrike" dirty="0" smtClean="0">
                          <a:effectLst/>
                        </a:rPr>
                        <a:t>BOS/FC</a:t>
                      </a:r>
                    </a:p>
                    <a:p>
                      <a:pPr algn="ctr" fontAlgn="t"/>
                      <a:r>
                        <a:rPr lang="en-US" sz="1400" u="none" strike="noStrike" dirty="0" smtClean="0">
                          <a:effectLst/>
                        </a:rPr>
                        <a:t> Opine</a:t>
                      </a:r>
                    </a:p>
                    <a:p>
                      <a:pPr algn="ctr" fontAlgn="t"/>
                      <a:endParaRPr lang="en-US" sz="1400" b="0" i="0" u="none" strike="noStrike" dirty="0" smtClean="0">
                        <a:solidFill>
                          <a:srgbClr val="000000"/>
                        </a:solidFill>
                        <a:effectLst/>
                        <a:latin typeface="Tahoma" panose="020B0604030504040204" pitchFamily="34" charset="0"/>
                      </a:endParaRPr>
                    </a:p>
                    <a:p>
                      <a:pPr algn="ctr" fontAlgn="t"/>
                      <a:endParaRPr lang="en-US" sz="1400" b="0" i="0" u="none" strike="noStrike" dirty="0" smtClean="0">
                        <a:solidFill>
                          <a:srgbClr val="000000"/>
                        </a:solidFill>
                        <a:effectLst/>
                        <a:latin typeface="Tahoma" panose="020B0604030504040204" pitchFamily="34" charset="0"/>
                      </a:endParaRPr>
                    </a:p>
                    <a:p>
                      <a:pPr algn="ctr" fontAlgn="t"/>
                      <a:endParaRPr lang="en-US" sz="1400" b="0" i="0" u="none" strike="noStrike" dirty="0" smtClean="0">
                        <a:solidFill>
                          <a:srgbClr val="000000"/>
                        </a:solidFill>
                        <a:effectLst/>
                        <a:latin typeface="Tahoma" panose="020B0604030504040204" pitchFamily="34" charset="0"/>
                      </a:endParaRPr>
                    </a:p>
                    <a:p>
                      <a:pPr algn="ctr" fontAlgn="t"/>
                      <a:r>
                        <a:rPr lang="en-US" sz="1400" b="0" i="0" u="none" strike="noStrike" dirty="0" smtClean="0">
                          <a:solidFill>
                            <a:srgbClr val="000000"/>
                          </a:solidFill>
                          <a:effectLst/>
                          <a:latin typeface="Tahoma" panose="020B0604030504040204" pitchFamily="34" charset="0"/>
                        </a:rPr>
                        <a:t>Separate Article</a:t>
                      </a:r>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dirty="0" smtClean="0">
                          <a:effectLst/>
                        </a:rPr>
                        <a:t>TM proposes/</a:t>
                      </a:r>
                      <a:r>
                        <a:rPr lang="en-US" sz="1400" u="none" strike="noStrike" baseline="0" dirty="0" smtClean="0">
                          <a:effectLst/>
                        </a:rPr>
                        <a:t> </a:t>
                      </a:r>
                      <a:r>
                        <a:rPr lang="en-US" sz="1400" u="none" strike="noStrike" dirty="0" smtClean="0">
                          <a:effectLst/>
                        </a:rPr>
                        <a:t>BOS/FC </a:t>
                      </a:r>
                    </a:p>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dirty="0" smtClean="0">
                          <a:effectLst/>
                        </a:rPr>
                        <a:t>Opine</a:t>
                      </a:r>
                    </a:p>
                    <a:p>
                      <a:pPr marL="0" marR="0" lvl="0" indent="0" algn="ctr" defTabSz="914400" rtl="0" eaLnBrk="1" fontAlgn="t" latinLnBrk="0" hangingPunct="1">
                        <a:lnSpc>
                          <a:spcPct val="100000"/>
                        </a:lnSpc>
                        <a:spcBef>
                          <a:spcPts val="0"/>
                        </a:spcBef>
                        <a:spcAft>
                          <a:spcPts val="0"/>
                        </a:spcAft>
                        <a:buClrTx/>
                        <a:buSzTx/>
                        <a:buFontTx/>
                        <a:buNone/>
                        <a:tabLst/>
                        <a:defRPr/>
                      </a:pPr>
                      <a:endParaRPr lang="en-US" sz="1400" b="0" i="0" u="none" strike="noStrike" dirty="0" smtClean="0">
                        <a:solidFill>
                          <a:srgbClr val="000000"/>
                        </a:solidFill>
                        <a:effectLst/>
                        <a:latin typeface="Tahoma" panose="020B0604030504040204" pitchFamily="34" charset="0"/>
                      </a:endParaRPr>
                    </a:p>
                    <a:p>
                      <a:pPr marL="0" marR="0" lvl="0" indent="0" algn="ctr" defTabSz="914400" rtl="0" eaLnBrk="1" fontAlgn="t" latinLnBrk="0" hangingPunct="1">
                        <a:lnSpc>
                          <a:spcPct val="100000"/>
                        </a:lnSpc>
                        <a:spcBef>
                          <a:spcPts val="0"/>
                        </a:spcBef>
                        <a:spcAft>
                          <a:spcPts val="0"/>
                        </a:spcAft>
                        <a:buClrTx/>
                        <a:buSzTx/>
                        <a:buFontTx/>
                        <a:buNone/>
                        <a:tabLst/>
                        <a:defRPr/>
                      </a:pPr>
                      <a:endParaRPr lang="en-US" sz="1400" b="0" i="0" u="none" strike="noStrike" dirty="0" smtClean="0">
                        <a:solidFill>
                          <a:srgbClr val="000000"/>
                        </a:solidFill>
                        <a:effectLst/>
                        <a:latin typeface="Tahoma" panose="020B0604030504040204" pitchFamily="34" charset="0"/>
                      </a:endParaRPr>
                    </a:p>
                    <a:p>
                      <a:pPr marL="0" marR="0" lvl="0" indent="0" algn="ctr" defTabSz="914400" rtl="0" eaLnBrk="1" fontAlgn="t" latinLnBrk="0" hangingPunct="1">
                        <a:lnSpc>
                          <a:spcPct val="100000"/>
                        </a:lnSpc>
                        <a:spcBef>
                          <a:spcPts val="0"/>
                        </a:spcBef>
                        <a:spcAft>
                          <a:spcPts val="0"/>
                        </a:spcAft>
                        <a:buClrTx/>
                        <a:buSzTx/>
                        <a:buFontTx/>
                        <a:buNone/>
                        <a:tabLst/>
                        <a:defRPr/>
                      </a:pPr>
                      <a:endParaRPr lang="en-US" sz="1400" b="0" i="0" u="none" strike="noStrike" dirty="0" smtClean="0">
                        <a:solidFill>
                          <a:srgbClr val="000000"/>
                        </a:solidFill>
                        <a:effectLst/>
                        <a:latin typeface="Tahoma" panose="020B0604030504040204" pitchFamily="34" charset="0"/>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dirty="0" smtClean="0">
                          <a:effectLst/>
                        </a:rPr>
                        <a:t>Town Manager Capital Operating Budget Article</a:t>
                      </a:r>
                      <a:endParaRPr lang="en-US" sz="1400" b="0" i="0" u="none" strike="noStrike" dirty="0" smtClean="0">
                        <a:solidFill>
                          <a:srgbClr val="000000"/>
                        </a:solidFill>
                        <a:effectLst/>
                        <a:latin typeface="Tahoma" panose="020B0604030504040204" pitchFamily="34" charset="0"/>
                      </a:endParaRPr>
                    </a:p>
                    <a:p>
                      <a:pPr marL="0" marR="0" lvl="0" indent="0" algn="ctr" defTabSz="914400" rtl="0" eaLnBrk="1" fontAlgn="t" latinLnBrk="0" hangingPunct="1">
                        <a:lnSpc>
                          <a:spcPct val="100000"/>
                        </a:lnSpc>
                        <a:spcBef>
                          <a:spcPts val="0"/>
                        </a:spcBef>
                        <a:spcAft>
                          <a:spcPts val="0"/>
                        </a:spcAft>
                        <a:buClrTx/>
                        <a:buSzTx/>
                        <a:buFontTx/>
                        <a:buNone/>
                        <a:tabLst/>
                        <a:defRPr/>
                      </a:pPr>
                      <a:endParaRPr lang="en-US" sz="1400" b="0" i="0" u="none" strike="noStrike" dirty="0" smtClean="0">
                        <a:solidFill>
                          <a:srgbClr val="000000"/>
                        </a:solidFill>
                        <a:effectLst/>
                        <a:latin typeface="Tahoma" panose="020B0604030504040204" pitchFamily="34" charset="0"/>
                      </a:endParaRPr>
                    </a:p>
                  </a:txBody>
                  <a:tcPr marL="6300" marR="6300" marT="6300"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dirty="0" smtClean="0">
                          <a:effectLst/>
                        </a:rPr>
                        <a:t>TM proposes/</a:t>
                      </a:r>
                      <a:r>
                        <a:rPr lang="en-US" sz="1400" u="none" strike="noStrike" baseline="0" dirty="0" smtClean="0">
                          <a:effectLst/>
                        </a:rPr>
                        <a:t> </a:t>
                      </a:r>
                      <a:r>
                        <a:rPr lang="en-US" sz="1400" u="none" strike="noStrike" dirty="0" smtClean="0">
                          <a:effectLst/>
                        </a:rPr>
                        <a:t>BOS/FC</a:t>
                      </a:r>
                    </a:p>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dirty="0" smtClean="0">
                          <a:effectLst/>
                        </a:rPr>
                        <a:t> Opine</a:t>
                      </a:r>
                    </a:p>
                    <a:p>
                      <a:pPr marL="0" marR="0" lvl="0" indent="0" algn="ctr" defTabSz="914400" rtl="0" eaLnBrk="1" fontAlgn="t" latinLnBrk="0" hangingPunct="1">
                        <a:lnSpc>
                          <a:spcPct val="100000"/>
                        </a:lnSpc>
                        <a:spcBef>
                          <a:spcPts val="0"/>
                        </a:spcBef>
                        <a:spcAft>
                          <a:spcPts val="0"/>
                        </a:spcAft>
                        <a:buClrTx/>
                        <a:buSzTx/>
                        <a:buFontTx/>
                        <a:buNone/>
                        <a:tabLst/>
                        <a:defRPr/>
                      </a:pPr>
                      <a:endParaRPr lang="en-US" sz="1400" b="0" i="0" u="none" strike="noStrike" dirty="0" smtClean="0">
                        <a:solidFill>
                          <a:srgbClr val="000000"/>
                        </a:solidFill>
                        <a:effectLst/>
                        <a:latin typeface="Tahoma" panose="020B0604030504040204" pitchFamily="34" charset="0"/>
                      </a:endParaRPr>
                    </a:p>
                    <a:p>
                      <a:pPr marL="0" marR="0" lvl="0" indent="0" algn="ctr" defTabSz="914400" rtl="0" eaLnBrk="1" fontAlgn="t" latinLnBrk="0" hangingPunct="1">
                        <a:lnSpc>
                          <a:spcPct val="100000"/>
                        </a:lnSpc>
                        <a:spcBef>
                          <a:spcPts val="0"/>
                        </a:spcBef>
                        <a:spcAft>
                          <a:spcPts val="0"/>
                        </a:spcAft>
                        <a:buClrTx/>
                        <a:buSzTx/>
                        <a:buFontTx/>
                        <a:buNone/>
                        <a:tabLst/>
                        <a:defRPr/>
                      </a:pPr>
                      <a:endParaRPr lang="en-US" sz="1400" b="0" i="0" u="none" strike="noStrike" dirty="0" smtClean="0">
                        <a:solidFill>
                          <a:srgbClr val="000000"/>
                        </a:solidFill>
                        <a:effectLst/>
                        <a:latin typeface="Tahoma" panose="020B0604030504040204" pitchFamily="34" charset="0"/>
                      </a:endParaRPr>
                    </a:p>
                    <a:p>
                      <a:pPr marL="0" marR="0" lvl="0" indent="0" algn="ctr" defTabSz="914400" rtl="0" eaLnBrk="1" fontAlgn="t" latinLnBrk="0" hangingPunct="1">
                        <a:lnSpc>
                          <a:spcPct val="100000"/>
                        </a:lnSpc>
                        <a:spcBef>
                          <a:spcPts val="0"/>
                        </a:spcBef>
                        <a:spcAft>
                          <a:spcPts val="0"/>
                        </a:spcAft>
                        <a:buClrTx/>
                        <a:buSzTx/>
                        <a:buFontTx/>
                        <a:buNone/>
                        <a:tabLst/>
                        <a:defRPr/>
                      </a:pPr>
                      <a:endParaRPr lang="en-US" sz="1400" b="0" i="0" u="none" strike="noStrike" kern="1200" dirty="0" smtClean="0">
                        <a:solidFill>
                          <a:srgbClr val="000000"/>
                        </a:solidFill>
                        <a:effectLst/>
                        <a:latin typeface="Tahoma" panose="020B0604030504040204" pitchFamily="34" charset="0"/>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kern="1200" dirty="0" smtClean="0">
                          <a:solidFill>
                            <a:srgbClr val="000000"/>
                          </a:solidFill>
                          <a:effectLst/>
                          <a:latin typeface="Tahoma" panose="020B0604030504040204" pitchFamily="34" charset="0"/>
                          <a:ea typeface="+mn-ea"/>
                          <a:cs typeface="+mn-cs"/>
                        </a:rPr>
                        <a:t>Separate Article(s)</a:t>
                      </a:r>
                    </a:p>
                    <a:p>
                      <a:pPr marL="0" marR="0" lvl="0" indent="0" algn="ctr" defTabSz="914400" rtl="0" eaLnBrk="1" fontAlgn="t" latinLnBrk="0" hangingPunct="1">
                        <a:lnSpc>
                          <a:spcPct val="100000"/>
                        </a:lnSpc>
                        <a:spcBef>
                          <a:spcPts val="0"/>
                        </a:spcBef>
                        <a:spcAft>
                          <a:spcPts val="0"/>
                        </a:spcAft>
                        <a:buClrTx/>
                        <a:buSzTx/>
                        <a:buFontTx/>
                        <a:buNone/>
                        <a:tabLst/>
                        <a:defRPr/>
                      </a:pPr>
                      <a:endParaRPr lang="en-US" sz="1400" b="0" i="0" u="none" strike="noStrike" dirty="0" smtClean="0">
                        <a:solidFill>
                          <a:srgbClr val="000000"/>
                        </a:solidFill>
                        <a:effectLst/>
                        <a:latin typeface="Tahoma" panose="020B0604030504040204" pitchFamily="34" charset="0"/>
                      </a:endParaRPr>
                    </a:p>
                  </a:txBody>
                  <a:tcPr marL="6300" marR="6300" marT="6300" marB="0"/>
                </a:tc>
              </a:tr>
              <a:tr h="165370">
                <a:tc>
                  <a:txBody>
                    <a:bodyPr/>
                    <a:lstStyle/>
                    <a:p>
                      <a:pPr algn="ctr" fontAlgn="t"/>
                      <a:endParaRPr lang="en-US" sz="1400" u="none" strike="noStrike" dirty="0" smtClean="0">
                        <a:effectLst/>
                      </a:endParaRPr>
                    </a:p>
                    <a:p>
                      <a:pPr algn="ctr" fontAlgn="t"/>
                      <a:endParaRPr lang="en-US" sz="1400" u="none" strike="noStrike" dirty="0" smtClean="0">
                        <a:effectLst/>
                      </a:endParaRPr>
                    </a:p>
                  </a:txBody>
                  <a:tcPr marL="6300" marR="6300" marT="6300" marB="0"/>
                </a:tc>
                <a:tc>
                  <a:txBody>
                    <a:bodyPr/>
                    <a:lstStyle/>
                    <a:p>
                      <a:pPr algn="ctr" fontAlgn="t"/>
                      <a:endParaRPr lang="en-US" sz="1400" b="1" i="0" u="none" strike="noStrike" dirty="0">
                        <a:solidFill>
                          <a:srgbClr val="000000"/>
                        </a:solidFill>
                        <a:effectLst/>
                        <a:latin typeface="Tahoma" panose="020B0604030504040204" pitchFamily="34" charset="0"/>
                      </a:endParaRPr>
                    </a:p>
                  </a:txBody>
                  <a:tcPr marL="6300" marR="6300" marT="6300" marB="0" anchor="b"/>
                </a:tc>
                <a:tc>
                  <a:txBody>
                    <a:bodyPr/>
                    <a:lstStyle/>
                    <a:p>
                      <a:pPr algn="ctr" fontAlgn="t"/>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t"/>
                      <a:endParaRPr lang="en-US" sz="1400" u="none" strike="noStrike" dirty="0" smtClean="0">
                        <a:effectLst/>
                      </a:endParaRPr>
                    </a:p>
                    <a:p>
                      <a:pPr algn="ctr" fontAlgn="t"/>
                      <a:endParaRPr lang="en-US" sz="1400" u="none" strike="noStrike" dirty="0" smtClean="0">
                        <a:effectLst/>
                      </a:endParaRPr>
                    </a:p>
                    <a:p>
                      <a:pPr algn="ctr" fontAlgn="t"/>
                      <a:endParaRPr lang="en-US" sz="1400" u="none" strike="noStrike" dirty="0" smtClean="0">
                        <a:effectLst/>
                      </a:endParaRPr>
                    </a:p>
                    <a:p>
                      <a:pPr algn="l" fontAlgn="t"/>
                      <a:endParaRPr lang="en-US" sz="1400" u="none" strike="noStrike" dirty="0" smtClean="0">
                        <a:effectLst/>
                      </a:endParaRPr>
                    </a:p>
                    <a:p>
                      <a:pPr algn="ctr" fontAlgn="t"/>
                      <a:endParaRPr lang="en-US" sz="1400" u="none" strike="noStrike" dirty="0" smtClean="0">
                        <a:effectLst/>
                      </a:endParaRPr>
                    </a:p>
                  </a:txBody>
                  <a:tcPr marL="6300" marR="6300" marT="6300" marB="0"/>
                </a:tc>
              </a:tr>
              <a:tr h="165370">
                <a:tc>
                  <a:txBody>
                    <a:bodyPr/>
                    <a:lstStyle/>
                    <a:p>
                      <a:pPr algn="ctr" fontAlgn="b"/>
                      <a:endParaRPr lang="en-US" sz="1400" b="0" i="0" u="none" strike="noStrike" dirty="0">
                        <a:solidFill>
                          <a:srgbClr val="000000"/>
                        </a:solidFill>
                        <a:effectLst/>
                        <a:latin typeface="Tahoma" panose="020B0604030504040204" pitchFamily="34" charset="0"/>
                      </a:endParaRPr>
                    </a:p>
                  </a:txBody>
                  <a:tcPr marL="6300" marR="6300" marT="6300" marB="0" anchor="b"/>
                </a:tc>
                <a:tc>
                  <a:txBody>
                    <a:bodyPr/>
                    <a:lstStyle/>
                    <a:p>
                      <a:pPr algn="ctr" fontAlgn="t"/>
                      <a:endParaRPr lang="en-US" sz="1400" b="0" i="0" u="none" strike="noStrike" dirty="0">
                        <a:solidFill>
                          <a:srgbClr val="000000"/>
                        </a:solidFill>
                        <a:effectLst/>
                        <a:latin typeface="Tahoma" panose="020B0604030504040204" pitchFamily="34" charset="0"/>
                      </a:endParaRPr>
                    </a:p>
                  </a:txBody>
                  <a:tcPr marL="6300" marR="6300" marT="6300" marB="0"/>
                </a:tc>
                <a:tc>
                  <a:txBody>
                    <a:bodyPr/>
                    <a:lstStyle/>
                    <a:p>
                      <a:pPr algn="ctr" fontAlgn="b"/>
                      <a:endParaRPr lang="en-US" sz="1400" b="0" i="0" u="none" strike="noStrike" dirty="0">
                        <a:solidFill>
                          <a:srgbClr val="000000"/>
                        </a:solidFill>
                        <a:effectLst/>
                        <a:latin typeface="Tahoma" panose="020B0604030504040204" pitchFamily="34" charset="0"/>
                      </a:endParaRPr>
                    </a:p>
                  </a:txBody>
                  <a:tcPr marL="6300" marR="6300" marT="6300" marB="0" anchor="b"/>
                </a:tc>
                <a:tc>
                  <a:txBody>
                    <a:bodyPr/>
                    <a:lstStyle/>
                    <a:p>
                      <a:pPr algn="ctr" fontAlgn="b"/>
                      <a:endParaRPr lang="en-US" sz="1400" b="0" i="0" u="none" strike="noStrike" dirty="0">
                        <a:solidFill>
                          <a:srgbClr val="000000"/>
                        </a:solidFill>
                        <a:effectLst/>
                        <a:latin typeface="Tahoma" panose="020B0604030504040204" pitchFamily="34" charset="0"/>
                      </a:endParaRPr>
                    </a:p>
                  </a:txBody>
                  <a:tcPr marL="6300" marR="6300" marT="6300" marB="0" anchor="b"/>
                </a:tc>
              </a:tr>
            </a:tbl>
          </a:graphicData>
        </a:graphic>
      </p:graphicFrame>
    </p:spTree>
    <p:extLst>
      <p:ext uri="{BB962C8B-B14F-4D97-AF65-F5344CB8AC3E}">
        <p14:creationId xmlns:p14="http://schemas.microsoft.com/office/powerpoint/2010/main" val="3239840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capital projects be funded?</a:t>
            </a:r>
            <a:endParaRPr lang="en-US" dirty="0"/>
          </a:p>
        </p:txBody>
      </p:sp>
      <p:sp>
        <p:nvSpPr>
          <p:cNvPr id="3" name="Content Placeholder 2"/>
          <p:cNvSpPr>
            <a:spLocks noGrp="1"/>
          </p:cNvSpPr>
          <p:nvPr>
            <p:ph sz="quarter" idx="13"/>
          </p:nvPr>
        </p:nvSpPr>
        <p:spPr/>
        <p:txBody>
          <a:bodyPr/>
          <a:lstStyle/>
          <a:p>
            <a:r>
              <a:rPr lang="en-US" dirty="0" smtClean="0"/>
              <a:t>Capital operating budget.</a:t>
            </a:r>
          </a:p>
          <a:p>
            <a:r>
              <a:rPr lang="en-US" dirty="0" smtClean="0"/>
              <a:t>Capital exclusions.</a:t>
            </a:r>
          </a:p>
          <a:p>
            <a:r>
              <a:rPr lang="en-US" dirty="0" smtClean="0"/>
              <a:t>Debt Exclusions.</a:t>
            </a:r>
          </a:p>
          <a:p>
            <a:r>
              <a:rPr lang="en-US" dirty="0" smtClean="0"/>
              <a:t>enterprise funds.</a:t>
            </a:r>
          </a:p>
          <a:p>
            <a:r>
              <a:rPr lang="en-US" dirty="0" smtClean="0"/>
              <a:t>Free cash.</a:t>
            </a:r>
          </a:p>
          <a:p>
            <a:r>
              <a:rPr lang="en-US" dirty="0" smtClean="0"/>
              <a:t>Outside private fundraising.</a:t>
            </a:r>
          </a:p>
          <a:p>
            <a:r>
              <a:rPr lang="en-US" dirty="0" smtClean="0"/>
              <a:t>Other – Grants, donations, trusts, etc.</a:t>
            </a:r>
            <a:endParaRPr lang="en-US" dirty="0"/>
          </a:p>
        </p:txBody>
      </p:sp>
    </p:spTree>
    <p:extLst>
      <p:ext uri="{BB962C8B-B14F-4D97-AF65-F5344CB8AC3E}">
        <p14:creationId xmlns:p14="http://schemas.microsoft.com/office/powerpoint/2010/main" val="2878800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smtClean="0"/>
              <a:t>Mission statement</a:t>
            </a:r>
            <a:endParaRPr lang="en-US" dirty="0"/>
          </a:p>
        </p:txBody>
      </p:sp>
      <p:sp>
        <p:nvSpPr>
          <p:cNvPr id="3" name="Content Placeholder 2"/>
          <p:cNvSpPr>
            <a:spLocks noGrp="1"/>
          </p:cNvSpPr>
          <p:nvPr>
            <p:ph sz="quarter" idx="13"/>
          </p:nvPr>
        </p:nvSpPr>
        <p:spPr>
          <a:xfrm>
            <a:off x="1029683" y="1079204"/>
            <a:ext cx="10363826" cy="3424107"/>
          </a:xfrm>
        </p:spPr>
        <p:txBody>
          <a:bodyPr>
            <a:noAutofit/>
          </a:bodyPr>
          <a:lstStyle/>
          <a:p>
            <a:pPr marL="0" indent="0">
              <a:buNone/>
            </a:pPr>
            <a:r>
              <a:rPr lang="en-US" sz="2200" dirty="0"/>
              <a:t>The Board of Selectmen is creating this committee to annually generate, evaluate and recommend financing strategies both short </a:t>
            </a:r>
            <a:r>
              <a:rPr lang="en-US" sz="2200" u="sng" dirty="0"/>
              <a:t>and long term</a:t>
            </a:r>
            <a:r>
              <a:rPr lang="en-US" sz="2200" dirty="0"/>
              <a:t>, in connection with the Town’s Capital Improvement Planning (CIP) for the capital needs of the Town, the Sudbury Public Schools and Lincoln-Sudbury Regional High School so as to protect the Town's investment in its capital assets. The capital projects to be considered by this committee will be those submitted to the CIAC, but could also include projects brought forth by the Town, L-S or SPS even if they have not been submitted to the CIAC yet. The committee shall work to create and submit to the Selectmen a report that the Board, Finance Committee, Capital Improvement Advisory Committee and staff can use for considering the financing of the projects that have been submitted. </a:t>
            </a:r>
          </a:p>
        </p:txBody>
      </p:sp>
    </p:spTree>
    <p:extLst>
      <p:ext uri="{BB962C8B-B14F-4D97-AF65-F5344CB8AC3E}">
        <p14:creationId xmlns:p14="http://schemas.microsoft.com/office/powerpoint/2010/main" val="1928837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Town resident approvals</a:t>
            </a:r>
            <a:br>
              <a:rPr lang="en-US" dirty="0" smtClean="0"/>
            </a:br>
            <a:endParaRPr lang="en-US" dirty="0"/>
          </a:p>
        </p:txBody>
      </p:sp>
      <p:sp>
        <p:nvSpPr>
          <p:cNvPr id="3" name="Content Placeholder 2"/>
          <p:cNvSpPr>
            <a:spLocks noGrp="1"/>
          </p:cNvSpPr>
          <p:nvPr>
            <p:ph sz="quarter" idx="13"/>
          </p:nvPr>
        </p:nvSpPr>
        <p:spPr/>
        <p:txBody>
          <a:bodyPr>
            <a:normAutofit/>
          </a:bodyPr>
          <a:lstStyle/>
          <a:p>
            <a:r>
              <a:rPr lang="en-US" dirty="0" smtClean="0"/>
              <a:t>Town manager Capital operating budget = majority vote at Town meeting.</a:t>
            </a:r>
          </a:p>
          <a:p>
            <a:r>
              <a:rPr lang="en-US" b="1" i="1" dirty="0" smtClean="0"/>
              <a:t>Proposed Capital operating budget (inside levy)= </a:t>
            </a:r>
            <a:r>
              <a:rPr lang="en-US" b="1" i="1" dirty="0"/>
              <a:t>majority vote at Town meeting.</a:t>
            </a:r>
          </a:p>
          <a:p>
            <a:r>
              <a:rPr lang="en-US" dirty="0" smtClean="0"/>
              <a:t>Capital exclusion items = two thirds vote at town meeting and majority at polls.</a:t>
            </a:r>
          </a:p>
          <a:p>
            <a:r>
              <a:rPr lang="en-US" dirty="0" smtClean="0"/>
              <a:t>Debt Exclusion Items = </a:t>
            </a:r>
            <a:r>
              <a:rPr lang="en-US" dirty="0"/>
              <a:t>two thirds vote at town meeting and majority at polls.</a:t>
            </a:r>
          </a:p>
          <a:p>
            <a:r>
              <a:rPr lang="en-US" dirty="0" smtClean="0"/>
              <a:t>enterprise funds= Majority vote at town meeting.</a:t>
            </a:r>
          </a:p>
          <a:p>
            <a:r>
              <a:rPr lang="en-US" dirty="0" smtClean="0"/>
              <a:t>Capital Stabilization Funds= Two thirds vote at Town Meeting.</a:t>
            </a:r>
            <a:endParaRPr lang="en-US" dirty="0"/>
          </a:p>
        </p:txBody>
      </p:sp>
    </p:spTree>
    <p:extLst>
      <p:ext uri="{BB962C8B-B14F-4D97-AF65-F5344CB8AC3E}">
        <p14:creationId xmlns:p14="http://schemas.microsoft.com/office/powerpoint/2010/main" val="2489050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 and implementation</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project owner should be identified prior to funding allocation;  owner to be responsible for project deliverables.</a:t>
            </a:r>
          </a:p>
          <a:p>
            <a:r>
              <a:rPr lang="en-US" dirty="0" smtClean="0"/>
              <a:t>Project closure report should be required for all Projects</a:t>
            </a:r>
          </a:p>
          <a:p>
            <a:r>
              <a:rPr lang="en-US" dirty="0" smtClean="0"/>
              <a:t>For Multi year projects annual update required.</a:t>
            </a:r>
          </a:p>
          <a:p>
            <a:r>
              <a:rPr lang="en-US" dirty="0" smtClean="0"/>
              <a:t>Town manager, school committee(s) and/or Board of selectmen should be made aware of project issues as applicable.</a:t>
            </a:r>
            <a:endParaRPr lang="en-US" dirty="0"/>
          </a:p>
          <a:p>
            <a:r>
              <a:rPr lang="en-US" dirty="0" smtClean="0"/>
              <a:t>If project as defined in article cannot be completed with appropriated funds the project cannot go forward without returning to town meeting.</a:t>
            </a:r>
          </a:p>
          <a:p>
            <a:endParaRPr lang="en-US" dirty="0"/>
          </a:p>
          <a:p>
            <a:endParaRPr lang="en-US" dirty="0" smtClean="0"/>
          </a:p>
        </p:txBody>
      </p:sp>
    </p:spTree>
    <p:extLst>
      <p:ext uri="{BB962C8B-B14F-4D97-AF65-F5344CB8AC3E}">
        <p14:creationId xmlns:p14="http://schemas.microsoft.com/office/powerpoint/2010/main" val="2477584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3"/>
          </p:nvPr>
        </p:nvSpPr>
        <p:spPr/>
        <p:txBody>
          <a:bodyPr/>
          <a:lstStyle/>
          <a:p>
            <a:r>
              <a:rPr lang="en-US" dirty="0" smtClean="0"/>
              <a:t>Town manager operating budget and </a:t>
            </a:r>
            <a:r>
              <a:rPr lang="en-US" b="1" i="1" dirty="0" smtClean="0"/>
              <a:t>Proposed capital operating budget </a:t>
            </a:r>
            <a:r>
              <a:rPr lang="en-US" dirty="0" smtClean="0"/>
              <a:t>combined to</a:t>
            </a:r>
            <a:r>
              <a:rPr lang="en-US" b="1" i="1" dirty="0" smtClean="0"/>
              <a:t> </a:t>
            </a:r>
            <a:r>
              <a:rPr lang="en-US" dirty="0" smtClean="0"/>
              <a:t>2.5% of operating budget appropriations.</a:t>
            </a:r>
          </a:p>
          <a:p>
            <a:r>
              <a:rPr lang="en-US" dirty="0" smtClean="0"/>
              <a:t>predictable system enables better planning of capital projects.</a:t>
            </a:r>
          </a:p>
          <a:p>
            <a:r>
              <a:rPr lang="en-US" dirty="0" smtClean="0"/>
              <a:t>Timetable reasonable for department heads and review committees.</a:t>
            </a:r>
          </a:p>
          <a:p>
            <a:r>
              <a:rPr lang="en-US" dirty="0" smtClean="0"/>
              <a:t>Flexible process could be adjusted to include special town meetings (October).</a:t>
            </a:r>
          </a:p>
          <a:p>
            <a:r>
              <a:rPr lang="en-US" dirty="0" smtClean="0"/>
              <a:t>Follow up and review of projects after approval.</a:t>
            </a:r>
            <a:endParaRPr lang="en-US" dirty="0"/>
          </a:p>
        </p:txBody>
      </p:sp>
    </p:spTree>
    <p:extLst>
      <p:ext uri="{BB962C8B-B14F-4D97-AF65-F5344CB8AC3E}">
        <p14:creationId xmlns:p14="http://schemas.microsoft.com/office/powerpoint/2010/main" val="1262672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sz="quarter" idx="13"/>
          </p:nvPr>
        </p:nvSpPr>
        <p:spPr/>
        <p:txBody>
          <a:bodyPr/>
          <a:lstStyle/>
          <a:p>
            <a:r>
              <a:rPr lang="en-US" dirty="0" smtClean="0"/>
              <a:t>Thank you to all present and past members of the strategic financial planning committee for capital planning</a:t>
            </a:r>
          </a:p>
          <a:p>
            <a:r>
              <a:rPr lang="en-US" dirty="0" smtClean="0"/>
              <a:t>At the time of this writing the committee recommends </a:t>
            </a:r>
            <a:r>
              <a:rPr lang="en-US" dirty="0"/>
              <a:t>that the annual CIAC funding recommendations move from this committee to the Town Manager and that this committee be disbanded.</a:t>
            </a:r>
            <a:br>
              <a:rPr lang="en-US" dirty="0"/>
            </a:br>
            <a:endParaRPr lang="en-US" dirty="0"/>
          </a:p>
        </p:txBody>
      </p:sp>
    </p:spTree>
    <p:extLst>
      <p:ext uri="{BB962C8B-B14F-4D97-AF65-F5344CB8AC3E}">
        <p14:creationId xmlns:p14="http://schemas.microsoft.com/office/powerpoint/2010/main" val="35320172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927" y="2473075"/>
            <a:ext cx="10364451" cy="1596177"/>
          </a:xfrm>
        </p:spPr>
        <p:txBody>
          <a:bodyPr>
            <a:normAutofit fontScale="90000"/>
          </a:bodyPr>
          <a:lstStyle/>
          <a:p>
            <a:r>
              <a:rPr lang="en-US" dirty="0" smtClean="0"/>
              <a:t>Thank you</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3683319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40158" y="4481848"/>
            <a:ext cx="10380372" cy="70833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62259" y="373819"/>
            <a:ext cx="10364451" cy="643613"/>
          </a:xfrm>
        </p:spPr>
        <p:txBody>
          <a:bodyPr/>
          <a:lstStyle/>
          <a:p>
            <a:r>
              <a:rPr lang="en-US" dirty="0" smtClean="0"/>
              <a:t>definitions</a:t>
            </a:r>
            <a:endParaRPr lang="en-US" dirty="0"/>
          </a:p>
        </p:txBody>
      </p:sp>
      <p:sp>
        <p:nvSpPr>
          <p:cNvPr id="3" name="Content Placeholder 2"/>
          <p:cNvSpPr>
            <a:spLocks noGrp="1"/>
          </p:cNvSpPr>
          <p:nvPr>
            <p:ph sz="quarter" idx="13"/>
          </p:nvPr>
        </p:nvSpPr>
        <p:spPr>
          <a:xfrm>
            <a:off x="1029683" y="989052"/>
            <a:ext cx="10363826" cy="3424107"/>
          </a:xfrm>
        </p:spPr>
        <p:txBody>
          <a:bodyPr>
            <a:noAutofit/>
          </a:bodyPr>
          <a:lstStyle/>
          <a:p>
            <a:r>
              <a:rPr lang="en-US" sz="1200" dirty="0"/>
              <a:t>Capital Asset:  All tangible property used in the operation of government which is not easily converted into cash and has an initial useful life extending beyond a single financial reporting period. Capital assets include land and land improvements, buildings and building improvements, machinery and equipment. </a:t>
            </a:r>
          </a:p>
          <a:p>
            <a:r>
              <a:rPr lang="en-US" sz="1200" dirty="0"/>
              <a:t>Infrastructure: Roads, dams, bridges, walkways, lighting, drainage and underground utilities </a:t>
            </a:r>
          </a:p>
          <a:p>
            <a:r>
              <a:rPr lang="en-US" sz="1200" dirty="0"/>
              <a:t>Land/Open Space (no buildings)</a:t>
            </a:r>
          </a:p>
          <a:p>
            <a:r>
              <a:rPr lang="en-US" sz="1200" dirty="0"/>
              <a:t>Buildings and building improvements</a:t>
            </a:r>
          </a:p>
          <a:p>
            <a:r>
              <a:rPr lang="en-US" sz="1200" dirty="0"/>
              <a:t>Equipment and Rolling Stock: Tangible property of a permanent nature, other than land, buildings and infrastructure</a:t>
            </a:r>
          </a:p>
          <a:p>
            <a:r>
              <a:rPr lang="en-US" sz="1200" dirty="0"/>
              <a:t>Recreation: Land improved to include fields </a:t>
            </a:r>
          </a:p>
          <a:p>
            <a:r>
              <a:rPr lang="en-US" sz="1200" dirty="0"/>
              <a:t>Urgent/Legally Required – Completing this project will address an imminent risk to the safety of the public or municipal personnel, and/or it will prevent the imminent destruction or collapse of public infrastructure and loss of assets. Alternatively, this project is required to bring the community into compliance with federal or state safety, environmental, accessibility, or other regulations and legal requirements. </a:t>
            </a:r>
          </a:p>
          <a:p>
            <a:r>
              <a:rPr lang="en-US" sz="1200" dirty="0"/>
              <a:t>Maintain Service/ Upkeep – Completing this project is necessary to ensure level service for the upcoming fiscal year. This priority type may include projects that replace old or worn-out equipment, rehabilitate aging facilities, or facilitate a department’s ability to meet increased service demands.  </a:t>
            </a:r>
          </a:p>
          <a:p>
            <a:r>
              <a:rPr lang="en-US" sz="1200" dirty="0"/>
              <a:t>Enhancement – Completing this project will provide a benefit to the community over and above the existing service level, or it will result in cost savings or other efficiencies.</a:t>
            </a:r>
          </a:p>
          <a:p>
            <a:r>
              <a:rPr lang="en-US" sz="1200" dirty="0"/>
              <a:t>New/Major renovation- New facilities and rehabilitation projects.  This category also includes implementation of new technology systems.</a:t>
            </a:r>
          </a:p>
          <a:p>
            <a:pPr marL="0" indent="0">
              <a:buNone/>
            </a:pPr>
            <a:endParaRPr lang="en-US" sz="1200" dirty="0"/>
          </a:p>
        </p:txBody>
      </p:sp>
    </p:spTree>
    <p:extLst>
      <p:ext uri="{BB962C8B-B14F-4D97-AF65-F5344CB8AC3E}">
        <p14:creationId xmlns:p14="http://schemas.microsoft.com/office/powerpoint/2010/main" val="2699852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smtClean="0"/>
              <a:t>situation</a:t>
            </a:r>
            <a:endParaRPr lang="en-US" dirty="0"/>
          </a:p>
        </p:txBody>
      </p:sp>
      <p:sp>
        <p:nvSpPr>
          <p:cNvPr id="3" name="Content Placeholder 2"/>
          <p:cNvSpPr>
            <a:spLocks noGrp="1"/>
          </p:cNvSpPr>
          <p:nvPr>
            <p:ph sz="quarter" idx="13"/>
          </p:nvPr>
        </p:nvSpPr>
        <p:spPr>
          <a:xfrm>
            <a:off x="1029683" y="1079204"/>
            <a:ext cx="10363826" cy="3424107"/>
          </a:xfrm>
        </p:spPr>
        <p:txBody>
          <a:bodyPr>
            <a:noAutofit/>
          </a:bodyPr>
          <a:lstStyle/>
          <a:p>
            <a:pPr marL="0" indent="0">
              <a:buNone/>
            </a:pPr>
            <a:r>
              <a:rPr lang="en-US" sz="2400" dirty="0"/>
              <a:t>Sudbury has ~$240,000,000 of assets (Town, SPS, L-S), including buildings, equipment, open space and rolling stock.  The present capital budget included in the tax levy is approximately $450,000.  With an overall budget of ~$100,000,000 this equates to ~0.5% planned for maintaining capital assets.  Over the last few years and projected forward the cost of maintaining these assets, replacing or upgrading equipment and replacing rolling stock has averaged and will </a:t>
            </a:r>
            <a:r>
              <a:rPr lang="en-US" sz="2400" dirty="0" smtClean="0"/>
              <a:t>likely continue </a:t>
            </a:r>
            <a:r>
              <a:rPr lang="en-US" sz="2400" dirty="0"/>
              <a:t>to average approximately $2,500,000 annually.  This leaves a shortfall of approximately $2,000,000 a year which has been funded in the past by a combination of capital exclusions, use of free cash, debt exclusions and even some capital leases.</a:t>
            </a:r>
            <a:endParaRPr lang="en-US" sz="2200" dirty="0"/>
          </a:p>
        </p:txBody>
      </p:sp>
    </p:spTree>
    <p:extLst>
      <p:ext uri="{BB962C8B-B14F-4D97-AF65-F5344CB8AC3E}">
        <p14:creationId xmlns:p14="http://schemas.microsoft.com/office/powerpoint/2010/main" val="1867276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smtClean="0"/>
              <a:t>target</a:t>
            </a:r>
            <a:endParaRPr lang="en-US" dirty="0"/>
          </a:p>
        </p:txBody>
      </p:sp>
      <p:sp>
        <p:nvSpPr>
          <p:cNvPr id="3" name="Content Placeholder 2"/>
          <p:cNvSpPr>
            <a:spLocks noGrp="1"/>
          </p:cNvSpPr>
          <p:nvPr>
            <p:ph sz="quarter" idx="13"/>
          </p:nvPr>
        </p:nvSpPr>
        <p:spPr>
          <a:xfrm>
            <a:off x="1029683" y="1349663"/>
            <a:ext cx="10363826" cy="3424107"/>
          </a:xfrm>
        </p:spPr>
        <p:txBody>
          <a:bodyPr>
            <a:noAutofit/>
          </a:bodyPr>
          <a:lstStyle/>
          <a:p>
            <a:pPr marL="0" indent="0">
              <a:buNone/>
            </a:pPr>
            <a:r>
              <a:rPr lang="en-US" sz="2400" dirty="0"/>
              <a:t>Establish a Capital cost center and reliable funding at 2.5% of overall annual </a:t>
            </a:r>
            <a:r>
              <a:rPr lang="en-US" sz="2400" dirty="0" smtClean="0"/>
              <a:t>appropriations to maintain </a:t>
            </a:r>
            <a:r>
              <a:rPr lang="en-US" sz="2400" dirty="0"/>
              <a:t>capital </a:t>
            </a:r>
            <a:r>
              <a:rPr lang="en-US" sz="2400" dirty="0" smtClean="0"/>
              <a:t>assets.</a:t>
            </a:r>
            <a:endParaRPr lang="en-US" sz="2200" dirty="0"/>
          </a:p>
        </p:txBody>
      </p:sp>
    </p:spTree>
    <p:extLst>
      <p:ext uri="{BB962C8B-B14F-4D97-AF65-F5344CB8AC3E}">
        <p14:creationId xmlns:p14="http://schemas.microsoft.com/office/powerpoint/2010/main" val="4027340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smtClean="0"/>
              <a:t>Possible funding options</a:t>
            </a:r>
            <a:endParaRPr lang="en-US" dirty="0"/>
          </a:p>
        </p:txBody>
      </p:sp>
      <p:sp>
        <p:nvSpPr>
          <p:cNvPr id="3" name="Content Placeholder 2"/>
          <p:cNvSpPr>
            <a:spLocks noGrp="1"/>
          </p:cNvSpPr>
          <p:nvPr>
            <p:ph sz="quarter" idx="13"/>
          </p:nvPr>
        </p:nvSpPr>
        <p:spPr>
          <a:xfrm>
            <a:off x="1029683" y="1079204"/>
            <a:ext cx="10363826" cy="6029934"/>
          </a:xfrm>
        </p:spPr>
        <p:txBody>
          <a:bodyPr>
            <a:noAutofit/>
          </a:bodyPr>
          <a:lstStyle/>
          <a:p>
            <a:pPr lvl="0"/>
            <a:r>
              <a:rPr lang="en-US" b="1" dirty="0"/>
              <a:t>Status Quo / Do Nothing</a:t>
            </a:r>
            <a:r>
              <a:rPr lang="en-US" dirty="0"/>
              <a:t> – Always an option, Sudbury could continue to do things as they have been done in the past.</a:t>
            </a:r>
          </a:p>
          <a:p>
            <a:pPr lvl="1"/>
            <a:r>
              <a:rPr lang="en-US" dirty="0"/>
              <a:t>Pros – no implementation hurdles</a:t>
            </a:r>
          </a:p>
          <a:p>
            <a:pPr lvl="1"/>
            <a:r>
              <a:rPr lang="en-US" dirty="0"/>
              <a:t>Cons – does not </a:t>
            </a:r>
            <a:r>
              <a:rPr lang="en-US" dirty="0" smtClean="0"/>
              <a:t>steer towards target</a:t>
            </a:r>
            <a:endParaRPr lang="en-US" dirty="0"/>
          </a:p>
          <a:p>
            <a:pPr lvl="0"/>
            <a:r>
              <a:rPr lang="en-US" b="1" dirty="0"/>
              <a:t>Reallocation of current budgets</a:t>
            </a:r>
            <a:r>
              <a:rPr lang="en-US" dirty="0"/>
              <a:t>  – This would reduce amount of funding to one or more of the three existing cost centers (Town, SPS, L-S) and reassign money to capital budget</a:t>
            </a:r>
          </a:p>
          <a:p>
            <a:pPr lvl="1"/>
            <a:r>
              <a:rPr lang="en-US" dirty="0"/>
              <a:t>Pros – no direct financial impact to taxpayer (unless it triggered override request from an impacted cost center)</a:t>
            </a:r>
          </a:p>
          <a:p>
            <a:pPr lvl="1"/>
            <a:r>
              <a:rPr lang="en-US" dirty="0"/>
              <a:t>Cons – cost center(s) would be impacted as their budget would be </a:t>
            </a:r>
            <a:r>
              <a:rPr lang="en-US" dirty="0" smtClean="0"/>
              <a:t>cut</a:t>
            </a:r>
          </a:p>
          <a:p>
            <a:endParaRPr lang="en-US" dirty="0"/>
          </a:p>
        </p:txBody>
      </p:sp>
    </p:spTree>
    <p:extLst>
      <p:ext uri="{BB962C8B-B14F-4D97-AF65-F5344CB8AC3E}">
        <p14:creationId xmlns:p14="http://schemas.microsoft.com/office/powerpoint/2010/main" val="2831605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smtClean="0"/>
              <a:t>Possible funding options (con’t)</a:t>
            </a:r>
            <a:endParaRPr lang="en-US" dirty="0"/>
          </a:p>
        </p:txBody>
      </p:sp>
      <p:sp>
        <p:nvSpPr>
          <p:cNvPr id="3" name="Content Placeholder 2"/>
          <p:cNvSpPr>
            <a:spLocks noGrp="1"/>
          </p:cNvSpPr>
          <p:nvPr>
            <p:ph sz="quarter" idx="13"/>
          </p:nvPr>
        </p:nvSpPr>
        <p:spPr>
          <a:xfrm>
            <a:off x="1029683" y="1079204"/>
            <a:ext cx="10363826" cy="3424107"/>
          </a:xfrm>
        </p:spPr>
        <p:txBody>
          <a:bodyPr>
            <a:noAutofit/>
          </a:bodyPr>
          <a:lstStyle/>
          <a:p>
            <a:pPr lvl="0"/>
            <a:r>
              <a:rPr lang="en-US" b="1" dirty="0"/>
              <a:t>Override / Stabilization Override</a:t>
            </a:r>
            <a:r>
              <a:rPr lang="en-US" dirty="0"/>
              <a:t>  - A one-time Prop 2 ½ override for all or part of the amount either in the form of a ‘traditional’ request or a Stabilization request.</a:t>
            </a:r>
          </a:p>
          <a:p>
            <a:pPr lvl="1"/>
            <a:r>
              <a:rPr lang="en-US" dirty="0"/>
              <a:t>Pros – Simple, Solves problem in perpetuity (assuming it stays allocated to capital), could lessen voter fatigue, more predictable for better planning</a:t>
            </a:r>
          </a:p>
          <a:p>
            <a:pPr lvl="1"/>
            <a:r>
              <a:rPr lang="en-US" dirty="0"/>
              <a:t>Cons - Impact to taxpayer, requires voter approval, requires voter education, stabilization override a bit of an unknown</a:t>
            </a:r>
          </a:p>
          <a:p>
            <a:pPr lvl="0"/>
            <a:r>
              <a:rPr lang="en-US" b="1" dirty="0"/>
              <a:t>Reallocation of retired debt outside of levy</a:t>
            </a:r>
            <a:r>
              <a:rPr lang="en-US" dirty="0"/>
              <a:t> – concept is as debt rolls off books an equivalent or less amount is then allocated to the capital budget</a:t>
            </a:r>
          </a:p>
          <a:p>
            <a:pPr lvl="1"/>
            <a:r>
              <a:rPr lang="en-US" dirty="0"/>
              <a:t>Pros – no increased impact to taxpayers</a:t>
            </a:r>
          </a:p>
          <a:p>
            <a:pPr lvl="1"/>
            <a:r>
              <a:rPr lang="en-US" dirty="0"/>
              <a:t>Cons – tax bills could still increase if a new large project was introduced, still requires voter approval of an override, </a:t>
            </a:r>
            <a:r>
              <a:rPr lang="en-US" dirty="0" smtClean="0"/>
              <a:t>may be viewed as complicated, </a:t>
            </a:r>
            <a:r>
              <a:rPr lang="en-US" dirty="0"/>
              <a:t>taxpayers may expect tax bills to drop as debt is retired</a:t>
            </a:r>
          </a:p>
        </p:txBody>
      </p:sp>
    </p:spTree>
    <p:extLst>
      <p:ext uri="{BB962C8B-B14F-4D97-AF65-F5344CB8AC3E}">
        <p14:creationId xmlns:p14="http://schemas.microsoft.com/office/powerpoint/2010/main" val="801982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smtClean="0"/>
              <a:t>Possible funding options (con’t)</a:t>
            </a:r>
            <a:endParaRPr lang="en-US" dirty="0"/>
          </a:p>
        </p:txBody>
      </p:sp>
      <p:sp>
        <p:nvSpPr>
          <p:cNvPr id="3" name="Content Placeholder 2"/>
          <p:cNvSpPr>
            <a:spLocks noGrp="1"/>
          </p:cNvSpPr>
          <p:nvPr>
            <p:ph sz="quarter" idx="13"/>
          </p:nvPr>
        </p:nvSpPr>
        <p:spPr>
          <a:xfrm>
            <a:off x="1029683" y="1079204"/>
            <a:ext cx="10363826" cy="3424107"/>
          </a:xfrm>
        </p:spPr>
        <p:txBody>
          <a:bodyPr>
            <a:noAutofit/>
          </a:bodyPr>
          <a:lstStyle/>
          <a:p>
            <a:pPr lvl="0"/>
            <a:r>
              <a:rPr lang="en-US" b="1" dirty="0" smtClean="0"/>
              <a:t>Reduction </a:t>
            </a:r>
            <a:r>
              <a:rPr lang="en-US" b="1" dirty="0"/>
              <a:t>of CPA and reallocation to Capital</a:t>
            </a:r>
            <a:r>
              <a:rPr lang="en-US" dirty="0"/>
              <a:t> – Currently Sudbury pays a 3% surcharge for Community Preservation (CPA) to be used for Recreation, Historical, Housing, and/or Open Space preservation purposes.  In the past the Commonwealth matched dollar for dollar but over time the match has dropped yet the surcharge has not.  Sudbury could reduce the CPA surcharge and redirect that amount to capital.</a:t>
            </a:r>
          </a:p>
          <a:p>
            <a:pPr lvl="1"/>
            <a:r>
              <a:rPr lang="en-US" dirty="0"/>
              <a:t>Pros – no financial impact to taxpayers, would make funds available to more than just the four mandated purposes</a:t>
            </a:r>
          </a:p>
          <a:p>
            <a:pPr lvl="1"/>
            <a:r>
              <a:rPr lang="en-US" dirty="0"/>
              <a:t>Cons –disjointed decisions {would need vote to reduce CPA percentage and then would need a separate vote on an override</a:t>
            </a:r>
            <a:r>
              <a:rPr lang="en-US" b="1" dirty="0"/>
              <a:t>}</a:t>
            </a:r>
            <a:r>
              <a:rPr lang="en-US" i="1" dirty="0"/>
              <a:t>, </a:t>
            </a:r>
            <a:r>
              <a:rPr lang="en-US" dirty="0"/>
              <a:t>impact to CPC current and future/bonded projects</a:t>
            </a:r>
          </a:p>
          <a:p>
            <a:pPr lvl="1"/>
            <a:endParaRPr lang="en-US" dirty="0"/>
          </a:p>
        </p:txBody>
      </p:sp>
    </p:spTree>
    <p:extLst>
      <p:ext uri="{BB962C8B-B14F-4D97-AF65-F5344CB8AC3E}">
        <p14:creationId xmlns:p14="http://schemas.microsoft.com/office/powerpoint/2010/main" val="3057105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59" y="373819"/>
            <a:ext cx="10364451" cy="643613"/>
          </a:xfrm>
        </p:spPr>
        <p:txBody>
          <a:bodyPr/>
          <a:lstStyle/>
          <a:p>
            <a:r>
              <a:rPr lang="en-US" dirty="0" smtClean="0"/>
              <a:t>Possible funding options (con’t)</a:t>
            </a:r>
            <a:endParaRPr lang="en-US" dirty="0"/>
          </a:p>
        </p:txBody>
      </p:sp>
      <p:sp>
        <p:nvSpPr>
          <p:cNvPr id="3" name="Content Placeholder 2"/>
          <p:cNvSpPr>
            <a:spLocks noGrp="1"/>
          </p:cNvSpPr>
          <p:nvPr>
            <p:ph sz="quarter" idx="13"/>
          </p:nvPr>
        </p:nvSpPr>
        <p:spPr>
          <a:xfrm>
            <a:off x="695458" y="950414"/>
            <a:ext cx="10895527" cy="3424107"/>
          </a:xfrm>
        </p:spPr>
        <p:txBody>
          <a:bodyPr>
            <a:noAutofit/>
          </a:bodyPr>
          <a:lstStyle/>
          <a:p>
            <a:pPr lvl="0"/>
            <a:r>
              <a:rPr lang="en-US" b="1" dirty="0"/>
              <a:t>Use of Free Cash</a:t>
            </a:r>
            <a:r>
              <a:rPr lang="en-US" dirty="0"/>
              <a:t> – One of the current methods Sudbury uses to pay for maintaining capital assets; </a:t>
            </a:r>
          </a:p>
          <a:p>
            <a:pPr lvl="1"/>
            <a:r>
              <a:rPr lang="en-US" dirty="0"/>
              <a:t>Pros – low impact to taxpayer, easy to explain to voters as it’s what we do currently</a:t>
            </a:r>
          </a:p>
          <a:p>
            <a:pPr lvl="1"/>
            <a:r>
              <a:rPr lang="en-US" dirty="0"/>
              <a:t>Cons - Uncertainty of Free Cash, possible inconsistent allocation for capital, can’t build up funds as it resets each year, reduces the amount of Free Cash for other projects for any of the three cost centers</a:t>
            </a:r>
          </a:p>
          <a:p>
            <a:pPr lvl="0"/>
            <a:r>
              <a:rPr lang="en-US" b="1" dirty="0"/>
              <a:t>New Growth</a:t>
            </a:r>
            <a:r>
              <a:rPr lang="en-US" dirty="0"/>
              <a:t> – Temporary capture of all (typical) or part (extraordinary) of annual New Growth;  build up Capital cost center over time until it gets to the 2.5% threshold then return new growth distribution across all 3 cost centers </a:t>
            </a:r>
            <a:r>
              <a:rPr lang="en-US" dirty="0" smtClean="0"/>
              <a:t>Pros </a:t>
            </a:r>
            <a:r>
              <a:rPr lang="en-US" dirty="0"/>
              <a:t>– no impact to taxpayers (unless it triggered increase from an impacted cost center), temporary impact to cost centers, does not require voter approval</a:t>
            </a:r>
          </a:p>
          <a:p>
            <a:pPr lvl="1"/>
            <a:r>
              <a:rPr lang="en-US" dirty="0"/>
              <a:t>Cons – will take time (think OPEB), temporary impact to cost centers, new Growth is often pre-budgeted, true new growth surplus will be hard to track and will change over time,  how to distinguish between "new Growth" and "extraordinary new growth", confusing/ may be hard to explain to taxpayers (although taxpayer approval not required)</a:t>
            </a:r>
          </a:p>
          <a:p>
            <a:pPr lvl="1"/>
            <a:endParaRPr lang="en-US" dirty="0"/>
          </a:p>
        </p:txBody>
      </p:sp>
    </p:spTree>
    <p:extLst>
      <p:ext uri="{BB962C8B-B14F-4D97-AF65-F5344CB8AC3E}">
        <p14:creationId xmlns:p14="http://schemas.microsoft.com/office/powerpoint/2010/main" val="1186941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383</TotalTime>
  <Words>2220</Words>
  <Application>Microsoft Office PowerPoint</Application>
  <PresentationFormat>Custom</PresentationFormat>
  <Paragraphs>178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Droplet</vt:lpstr>
      <vt:lpstr>Strategic Financial Planning Committee for Capital Funding presentation to sudbury board of selectmen </vt:lpstr>
      <vt:lpstr>Mission statement</vt:lpstr>
      <vt:lpstr>definitions</vt:lpstr>
      <vt:lpstr>situation</vt:lpstr>
      <vt:lpstr>target</vt:lpstr>
      <vt:lpstr>Possible funding options</vt:lpstr>
      <vt:lpstr>Possible funding options (con’t)</vt:lpstr>
      <vt:lpstr>Possible funding options (con’t)</vt:lpstr>
      <vt:lpstr>Possible funding options (con’t)</vt:lpstr>
      <vt:lpstr>Possible funding options (con’t)</vt:lpstr>
      <vt:lpstr>proposal</vt:lpstr>
      <vt:lpstr>Proposal (con’t)</vt:lpstr>
      <vt:lpstr>Oversight:  Assumptions</vt:lpstr>
      <vt:lpstr>What Capital Projects are covered by this oversight proposal?</vt:lpstr>
      <vt:lpstr>Oversight:  Review requirements</vt:lpstr>
      <vt:lpstr>Oversight:  Timetable for reviews</vt:lpstr>
      <vt:lpstr>Capital projects Groups</vt:lpstr>
      <vt:lpstr>PowerPoint Presentation</vt:lpstr>
      <vt:lpstr>How will capital projects be funded?</vt:lpstr>
      <vt:lpstr>Existing Town resident approvals </vt:lpstr>
      <vt:lpstr>Administration and implementation</vt:lpstr>
      <vt:lpstr>summary</vt:lpstr>
      <vt:lpstr>Final thoughts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sfpccf</dc:creator>
  <cp:lastModifiedBy>Carty, Daniel E</cp:lastModifiedBy>
  <cp:revision>41</cp:revision>
  <dcterms:created xsi:type="dcterms:W3CDTF">2018-12-29T17:11:56Z</dcterms:created>
  <dcterms:modified xsi:type="dcterms:W3CDTF">2019-01-18T15:36:54Z</dcterms:modified>
</cp:coreProperties>
</file>