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62" r:id="rId2"/>
    <p:sldId id="257" r:id="rId3"/>
    <p:sldId id="271" r:id="rId4"/>
    <p:sldId id="270" r:id="rId5"/>
    <p:sldId id="263" r:id="rId6"/>
    <p:sldId id="258" r:id="rId7"/>
    <p:sldId id="260" r:id="rId8"/>
    <p:sldId id="272" r:id="rId9"/>
    <p:sldId id="264" r:id="rId10"/>
    <p:sldId id="266" r:id="rId11"/>
    <p:sldId id="261" r:id="rId12"/>
    <p:sldId id="267" r:id="rId13"/>
    <p:sldId id="269" r:id="rId14"/>
    <p:sldId id="259" r:id="rId15"/>
    <p:sldId id="265" r:id="rId16"/>
    <p:sldId id="268" r:id="rId1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1FA34-99E9-452A-85A9-DDF75D05A776}" v="16" dt="2021-09-22T18:48:18.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60"/>
  </p:normalViewPr>
  <p:slideViewPr>
    <p:cSldViewPr>
      <p:cViewPr>
        <p:scale>
          <a:sx n="130" d="100"/>
          <a:sy n="130" d="100"/>
        </p:scale>
        <p:origin x="1170" y="-1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y, Daniel E" userId="02221970-87d0-4e5b-9705-525cee2606a5" providerId="ADAL" clId="{47A1FA34-99E9-452A-85A9-DDF75D05A776}"/>
    <pc:docChg chg="undo custSel modSld">
      <pc:chgData name="Carty, Daniel E" userId="02221970-87d0-4e5b-9705-525cee2606a5" providerId="ADAL" clId="{47A1FA34-99E9-452A-85A9-DDF75D05A776}" dt="2021-09-24T15:25:06.410" v="55" actId="1076"/>
      <pc:docMkLst>
        <pc:docMk/>
      </pc:docMkLst>
      <pc:sldChg chg="addSp modSp">
        <pc:chgData name="Carty, Daniel E" userId="02221970-87d0-4e5b-9705-525cee2606a5" providerId="ADAL" clId="{47A1FA34-99E9-452A-85A9-DDF75D05A776}" dt="2021-09-22T18:47:54.032" v="23"/>
        <pc:sldMkLst>
          <pc:docMk/>
          <pc:sldMk cId="323627158" sldId="257"/>
        </pc:sldMkLst>
        <pc:spChg chg="add mod">
          <ac:chgData name="Carty, Daniel E" userId="02221970-87d0-4e5b-9705-525cee2606a5" providerId="ADAL" clId="{47A1FA34-99E9-452A-85A9-DDF75D05A776}" dt="2021-09-22T18:47:54.032" v="23"/>
          <ac:spMkLst>
            <pc:docMk/>
            <pc:sldMk cId="323627158" sldId="257"/>
            <ac:spMk id="7" creationId="{425050CF-2A7D-4A0F-B201-4779D10E6275}"/>
          </ac:spMkLst>
        </pc:spChg>
      </pc:sldChg>
      <pc:sldChg chg="addSp modSp">
        <pc:chgData name="Carty, Daniel E" userId="02221970-87d0-4e5b-9705-525cee2606a5" providerId="ADAL" clId="{47A1FA34-99E9-452A-85A9-DDF75D05A776}" dt="2021-09-22T18:48:02.397" v="27"/>
        <pc:sldMkLst>
          <pc:docMk/>
          <pc:sldMk cId="2897023687" sldId="258"/>
        </pc:sldMkLst>
        <pc:spChg chg="add mod">
          <ac:chgData name="Carty, Daniel E" userId="02221970-87d0-4e5b-9705-525cee2606a5" providerId="ADAL" clId="{47A1FA34-99E9-452A-85A9-DDF75D05A776}" dt="2021-09-22T18:48:02.397" v="27"/>
          <ac:spMkLst>
            <pc:docMk/>
            <pc:sldMk cId="2897023687" sldId="258"/>
            <ac:spMk id="12" creationId="{A55E9D7B-BEBC-4DE1-A36E-BF44FF35AFD5}"/>
          </ac:spMkLst>
        </pc:spChg>
      </pc:sldChg>
      <pc:sldChg chg="addSp modSp mod">
        <pc:chgData name="Carty, Daniel E" userId="02221970-87d0-4e5b-9705-525cee2606a5" providerId="ADAL" clId="{47A1FA34-99E9-452A-85A9-DDF75D05A776}" dt="2021-09-24T15:24:10.011" v="54" actId="400"/>
        <pc:sldMkLst>
          <pc:docMk/>
          <pc:sldMk cId="0" sldId="259"/>
        </pc:sldMkLst>
        <pc:spChg chg="mod">
          <ac:chgData name="Carty, Daniel E" userId="02221970-87d0-4e5b-9705-525cee2606a5" providerId="ADAL" clId="{47A1FA34-99E9-452A-85A9-DDF75D05A776}" dt="2021-09-24T15:22:32.337" v="43" actId="1076"/>
          <ac:spMkLst>
            <pc:docMk/>
            <pc:sldMk cId="0" sldId="259"/>
            <ac:spMk id="2" creationId="{FCDCF8FB-C99B-4735-87DB-AC67C13D18CF}"/>
          </ac:spMkLst>
        </pc:spChg>
        <pc:spChg chg="add mod">
          <ac:chgData name="Carty, Daniel E" userId="02221970-87d0-4e5b-9705-525cee2606a5" providerId="ADAL" clId="{47A1FA34-99E9-452A-85A9-DDF75D05A776}" dt="2021-09-22T18:48:15.255" v="35"/>
          <ac:spMkLst>
            <pc:docMk/>
            <pc:sldMk cId="0" sldId="259"/>
            <ac:spMk id="5" creationId="{8105B875-FBCE-4EEA-A25B-22471E60E2EF}"/>
          </ac:spMkLst>
        </pc:spChg>
        <pc:spChg chg="mod">
          <ac:chgData name="Carty, Daniel E" userId="02221970-87d0-4e5b-9705-525cee2606a5" providerId="ADAL" clId="{47A1FA34-99E9-452A-85A9-DDF75D05A776}" dt="2021-09-24T15:24:10.011" v="54" actId="400"/>
          <ac:spMkLst>
            <pc:docMk/>
            <pc:sldMk cId="0" sldId="259"/>
            <ac:spMk id="172" creationId="{00000000-0000-0000-0000-000000000000}"/>
          </ac:spMkLst>
        </pc:spChg>
      </pc:sldChg>
      <pc:sldChg chg="addSp modSp mod">
        <pc:chgData name="Carty, Daniel E" userId="02221970-87d0-4e5b-9705-525cee2606a5" providerId="ADAL" clId="{47A1FA34-99E9-452A-85A9-DDF75D05A776}" dt="2021-09-24T14:58:44.014" v="38" actId="1076"/>
        <pc:sldMkLst>
          <pc:docMk/>
          <pc:sldMk cId="3785655737" sldId="260"/>
        </pc:sldMkLst>
        <pc:spChg chg="add mod">
          <ac:chgData name="Carty, Daniel E" userId="02221970-87d0-4e5b-9705-525cee2606a5" providerId="ADAL" clId="{47A1FA34-99E9-452A-85A9-DDF75D05A776}" dt="2021-09-24T14:58:44.014" v="38" actId="1076"/>
          <ac:spMkLst>
            <pc:docMk/>
            <pc:sldMk cId="3785655737" sldId="260"/>
            <ac:spMk id="5" creationId="{5BACD29C-0CBF-4D9C-A796-92CB9368DD2C}"/>
          </ac:spMkLst>
        </pc:spChg>
      </pc:sldChg>
      <pc:sldChg chg="addSp modSp mod">
        <pc:chgData name="Carty, Daniel E" userId="02221970-87d0-4e5b-9705-525cee2606a5" providerId="ADAL" clId="{47A1FA34-99E9-452A-85A9-DDF75D05A776}" dt="2021-09-24T15:08:42.494" v="39" actId="1076"/>
        <pc:sldMkLst>
          <pc:docMk/>
          <pc:sldMk cId="1164622092" sldId="261"/>
        </pc:sldMkLst>
        <pc:spChg chg="add mod">
          <ac:chgData name="Carty, Daniel E" userId="02221970-87d0-4e5b-9705-525cee2606a5" providerId="ADAL" clId="{47A1FA34-99E9-452A-85A9-DDF75D05A776}" dt="2021-09-24T15:08:42.494" v="39" actId="1076"/>
          <ac:spMkLst>
            <pc:docMk/>
            <pc:sldMk cId="1164622092" sldId="261"/>
            <ac:spMk id="6" creationId="{098720FF-620F-4A7F-BB3A-435685D23537}"/>
          </ac:spMkLst>
        </pc:spChg>
      </pc:sldChg>
      <pc:sldChg chg="addSp modSp mod">
        <pc:chgData name="Carty, Daniel E" userId="02221970-87d0-4e5b-9705-525cee2606a5" providerId="ADAL" clId="{47A1FA34-99E9-452A-85A9-DDF75D05A776}" dt="2021-09-22T18:47:48.987" v="22" actId="20577"/>
        <pc:sldMkLst>
          <pc:docMk/>
          <pc:sldMk cId="3731886808" sldId="262"/>
        </pc:sldMkLst>
        <pc:spChg chg="add mod">
          <ac:chgData name="Carty, Daniel E" userId="02221970-87d0-4e5b-9705-525cee2606a5" providerId="ADAL" clId="{47A1FA34-99E9-452A-85A9-DDF75D05A776}" dt="2021-09-22T18:47:48.987" v="22" actId="20577"/>
          <ac:spMkLst>
            <pc:docMk/>
            <pc:sldMk cId="3731886808" sldId="262"/>
            <ac:spMk id="2" creationId="{2453EBF3-36F9-456A-AB68-0513F42AE956}"/>
          </ac:spMkLst>
        </pc:spChg>
      </pc:sldChg>
      <pc:sldChg chg="addSp modSp">
        <pc:chgData name="Carty, Daniel E" userId="02221970-87d0-4e5b-9705-525cee2606a5" providerId="ADAL" clId="{47A1FA34-99E9-452A-85A9-DDF75D05A776}" dt="2021-09-22T18:48:01.094" v="26"/>
        <pc:sldMkLst>
          <pc:docMk/>
          <pc:sldMk cId="474785334" sldId="263"/>
        </pc:sldMkLst>
        <pc:spChg chg="add mod">
          <ac:chgData name="Carty, Daniel E" userId="02221970-87d0-4e5b-9705-525cee2606a5" providerId="ADAL" clId="{47A1FA34-99E9-452A-85A9-DDF75D05A776}" dt="2021-09-22T18:48:01.094" v="26"/>
          <ac:spMkLst>
            <pc:docMk/>
            <pc:sldMk cId="474785334" sldId="263"/>
            <ac:spMk id="7" creationId="{A5DF18AC-A1E6-4543-BC99-F5F14050E51A}"/>
          </ac:spMkLst>
        </pc:spChg>
      </pc:sldChg>
      <pc:sldChg chg="addSp modSp">
        <pc:chgData name="Carty, Daniel E" userId="02221970-87d0-4e5b-9705-525cee2606a5" providerId="ADAL" clId="{47A1FA34-99E9-452A-85A9-DDF75D05A776}" dt="2021-09-22T18:48:06.092" v="30"/>
        <pc:sldMkLst>
          <pc:docMk/>
          <pc:sldMk cId="4189421051" sldId="264"/>
        </pc:sldMkLst>
        <pc:spChg chg="add mod">
          <ac:chgData name="Carty, Daniel E" userId="02221970-87d0-4e5b-9705-525cee2606a5" providerId="ADAL" clId="{47A1FA34-99E9-452A-85A9-DDF75D05A776}" dt="2021-09-22T18:48:06.092" v="30"/>
          <ac:spMkLst>
            <pc:docMk/>
            <pc:sldMk cId="4189421051" sldId="264"/>
            <ac:spMk id="6" creationId="{BD97D086-51C1-45A1-A8AE-4A9E5A5B5C25}"/>
          </ac:spMkLst>
        </pc:spChg>
      </pc:sldChg>
      <pc:sldChg chg="addSp modSp mod">
        <pc:chgData name="Carty, Daniel E" userId="02221970-87d0-4e5b-9705-525cee2606a5" providerId="ADAL" clId="{47A1FA34-99E9-452A-85A9-DDF75D05A776}" dt="2021-09-24T15:25:06.410" v="55" actId="1076"/>
        <pc:sldMkLst>
          <pc:docMk/>
          <pc:sldMk cId="3045145959" sldId="265"/>
        </pc:sldMkLst>
        <pc:spChg chg="add mod">
          <ac:chgData name="Carty, Daniel E" userId="02221970-87d0-4e5b-9705-525cee2606a5" providerId="ADAL" clId="{47A1FA34-99E9-452A-85A9-DDF75D05A776}" dt="2021-09-24T15:25:06.410" v="55" actId="1076"/>
          <ac:spMkLst>
            <pc:docMk/>
            <pc:sldMk cId="3045145959" sldId="265"/>
            <ac:spMk id="4" creationId="{BBC22B68-CC84-4B6E-B8E4-550ACCE68E99}"/>
          </ac:spMkLst>
        </pc:spChg>
      </pc:sldChg>
      <pc:sldChg chg="addSp modSp">
        <pc:chgData name="Carty, Daniel E" userId="02221970-87d0-4e5b-9705-525cee2606a5" providerId="ADAL" clId="{47A1FA34-99E9-452A-85A9-DDF75D05A776}" dt="2021-09-22T18:48:07.249" v="31"/>
        <pc:sldMkLst>
          <pc:docMk/>
          <pc:sldMk cId="3322945318" sldId="266"/>
        </pc:sldMkLst>
        <pc:spChg chg="add mod">
          <ac:chgData name="Carty, Daniel E" userId="02221970-87d0-4e5b-9705-525cee2606a5" providerId="ADAL" clId="{47A1FA34-99E9-452A-85A9-DDF75D05A776}" dt="2021-09-22T18:48:07.249" v="31"/>
          <ac:spMkLst>
            <pc:docMk/>
            <pc:sldMk cId="3322945318" sldId="266"/>
            <ac:spMk id="6" creationId="{64E37F74-BE8B-4BAC-9B42-79B79B69BADF}"/>
          </ac:spMkLst>
        </pc:spChg>
      </pc:sldChg>
      <pc:sldChg chg="addSp modSp">
        <pc:chgData name="Carty, Daniel E" userId="02221970-87d0-4e5b-9705-525cee2606a5" providerId="ADAL" clId="{47A1FA34-99E9-452A-85A9-DDF75D05A776}" dt="2021-09-22T18:48:12.300" v="33"/>
        <pc:sldMkLst>
          <pc:docMk/>
          <pc:sldMk cId="230217416" sldId="267"/>
        </pc:sldMkLst>
        <pc:spChg chg="add mod">
          <ac:chgData name="Carty, Daniel E" userId="02221970-87d0-4e5b-9705-525cee2606a5" providerId="ADAL" clId="{47A1FA34-99E9-452A-85A9-DDF75D05A776}" dt="2021-09-22T18:48:12.300" v="33"/>
          <ac:spMkLst>
            <pc:docMk/>
            <pc:sldMk cId="230217416" sldId="267"/>
            <ac:spMk id="6" creationId="{B5D73A70-2CEA-4330-8CD8-EA8B64F3558F}"/>
          </ac:spMkLst>
        </pc:spChg>
      </pc:sldChg>
      <pc:sldChg chg="addSp modSp">
        <pc:chgData name="Carty, Daniel E" userId="02221970-87d0-4e5b-9705-525cee2606a5" providerId="ADAL" clId="{47A1FA34-99E9-452A-85A9-DDF75D05A776}" dt="2021-09-22T18:48:18.852" v="37"/>
        <pc:sldMkLst>
          <pc:docMk/>
          <pc:sldMk cId="4034503000" sldId="268"/>
        </pc:sldMkLst>
        <pc:spChg chg="add mod">
          <ac:chgData name="Carty, Daniel E" userId="02221970-87d0-4e5b-9705-525cee2606a5" providerId="ADAL" clId="{47A1FA34-99E9-452A-85A9-DDF75D05A776}" dt="2021-09-22T18:48:18.852" v="37"/>
          <ac:spMkLst>
            <pc:docMk/>
            <pc:sldMk cId="4034503000" sldId="268"/>
            <ac:spMk id="4" creationId="{C48198CD-B61D-4800-9CA8-1508012C749B}"/>
          </ac:spMkLst>
        </pc:spChg>
      </pc:sldChg>
      <pc:sldChg chg="addSp modSp">
        <pc:chgData name="Carty, Daniel E" userId="02221970-87d0-4e5b-9705-525cee2606a5" providerId="ADAL" clId="{47A1FA34-99E9-452A-85A9-DDF75D05A776}" dt="2021-09-22T18:48:13.788" v="34"/>
        <pc:sldMkLst>
          <pc:docMk/>
          <pc:sldMk cId="141910351" sldId="269"/>
        </pc:sldMkLst>
        <pc:spChg chg="add mod">
          <ac:chgData name="Carty, Daniel E" userId="02221970-87d0-4e5b-9705-525cee2606a5" providerId="ADAL" clId="{47A1FA34-99E9-452A-85A9-DDF75D05A776}" dt="2021-09-22T18:48:13.788" v="34"/>
          <ac:spMkLst>
            <pc:docMk/>
            <pc:sldMk cId="141910351" sldId="269"/>
            <ac:spMk id="6" creationId="{FC126D64-264E-4D9F-B913-F4D41EADE984}"/>
          </ac:spMkLst>
        </pc:spChg>
      </pc:sldChg>
      <pc:sldChg chg="addSp modSp">
        <pc:chgData name="Carty, Daniel E" userId="02221970-87d0-4e5b-9705-525cee2606a5" providerId="ADAL" clId="{47A1FA34-99E9-452A-85A9-DDF75D05A776}" dt="2021-09-22T18:47:59.873" v="25"/>
        <pc:sldMkLst>
          <pc:docMk/>
          <pc:sldMk cId="1162026792" sldId="270"/>
        </pc:sldMkLst>
        <pc:spChg chg="add mod">
          <ac:chgData name="Carty, Daniel E" userId="02221970-87d0-4e5b-9705-525cee2606a5" providerId="ADAL" clId="{47A1FA34-99E9-452A-85A9-DDF75D05A776}" dt="2021-09-22T18:47:59.873" v="25"/>
          <ac:spMkLst>
            <pc:docMk/>
            <pc:sldMk cId="1162026792" sldId="270"/>
            <ac:spMk id="7" creationId="{4D0D5022-B64B-4546-B893-1290EAFBBE4B}"/>
          </ac:spMkLst>
        </pc:spChg>
      </pc:sldChg>
      <pc:sldChg chg="addSp modSp">
        <pc:chgData name="Carty, Daniel E" userId="02221970-87d0-4e5b-9705-525cee2606a5" providerId="ADAL" clId="{47A1FA34-99E9-452A-85A9-DDF75D05A776}" dt="2021-09-22T18:47:58.066" v="24"/>
        <pc:sldMkLst>
          <pc:docMk/>
          <pc:sldMk cId="1174670708" sldId="271"/>
        </pc:sldMkLst>
        <pc:spChg chg="add mod">
          <ac:chgData name="Carty, Daniel E" userId="02221970-87d0-4e5b-9705-525cee2606a5" providerId="ADAL" clId="{47A1FA34-99E9-452A-85A9-DDF75D05A776}" dt="2021-09-22T18:47:58.066" v="24"/>
          <ac:spMkLst>
            <pc:docMk/>
            <pc:sldMk cId="1174670708" sldId="271"/>
            <ac:spMk id="5" creationId="{DAB88941-7EF7-4133-9804-332E8A884437}"/>
          </ac:spMkLst>
        </pc:spChg>
      </pc:sldChg>
      <pc:sldChg chg="addSp modSp">
        <pc:chgData name="Carty, Daniel E" userId="02221970-87d0-4e5b-9705-525cee2606a5" providerId="ADAL" clId="{47A1FA34-99E9-452A-85A9-DDF75D05A776}" dt="2021-09-22T18:48:04.921" v="29"/>
        <pc:sldMkLst>
          <pc:docMk/>
          <pc:sldMk cId="525408945" sldId="272"/>
        </pc:sldMkLst>
        <pc:spChg chg="add mod">
          <ac:chgData name="Carty, Daniel E" userId="02221970-87d0-4e5b-9705-525cee2606a5" providerId="ADAL" clId="{47A1FA34-99E9-452A-85A9-DDF75D05A776}" dt="2021-09-22T18:48:04.921" v="29"/>
          <ac:spMkLst>
            <pc:docMk/>
            <pc:sldMk cId="525408945" sldId="272"/>
            <ac:spMk id="5" creationId="{C8BD350B-2B9D-479C-9F3D-2BB27D6C14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3" tIns="46961" rIns="93923" bIns="46961"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23" tIns="46961" rIns="93923" bIns="46961" rtlCol="0"/>
          <a:lstStyle>
            <a:lvl1pPr algn="r">
              <a:defRPr sz="1200"/>
            </a:lvl1pPr>
          </a:lstStyle>
          <a:p>
            <a:fld id="{6D1A891F-055D-4C62-B20B-36332346A0AE}" type="datetimeFigureOut">
              <a:rPr lang="en-US" smtClean="0"/>
              <a:t>9/24/2021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23" tIns="46961" rIns="93923" bIns="46961"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6"/>
            <a:ext cx="3066733" cy="468154"/>
          </a:xfrm>
          <a:prstGeom prst="rect">
            <a:avLst/>
          </a:prstGeom>
        </p:spPr>
        <p:txBody>
          <a:bodyPr vert="horz" lIns="93923" tIns="46961" rIns="93923" bIns="46961" rtlCol="0" anchor="b"/>
          <a:lstStyle>
            <a:lvl1pPr algn="r">
              <a:defRPr sz="1200"/>
            </a:lvl1pPr>
          </a:lstStyle>
          <a:p>
            <a:fld id="{F4A39920-BC7A-479E-96DE-028657954460}" type="slidenum">
              <a:rPr lang="en-US" smtClean="0"/>
              <a:t>‹#›</a:t>
            </a:fld>
            <a:endParaRPr lang="en-US"/>
          </a:p>
        </p:txBody>
      </p:sp>
    </p:spTree>
    <p:extLst>
      <p:ext uri="{BB962C8B-B14F-4D97-AF65-F5344CB8AC3E}">
        <p14:creationId xmlns:p14="http://schemas.microsoft.com/office/powerpoint/2010/main" val="219558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3" tIns="46961" rIns="93923" bIns="46961"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23" tIns="46961" rIns="93923" bIns="46961" rtlCol="0"/>
          <a:lstStyle>
            <a:lvl1pPr algn="r">
              <a:defRPr sz="1200"/>
            </a:lvl1pPr>
          </a:lstStyle>
          <a:p>
            <a:fld id="{C9C81883-228D-4F3F-B274-A915FED7C312}" type="datetimeFigureOut">
              <a:rPr lang="en-US" smtClean="0"/>
              <a:t>9/24/2021</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23" tIns="46961" rIns="93923" bIns="46961"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3" tIns="46961" rIns="93923" bIns="469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23" tIns="46961" rIns="93923" bIns="46961"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23" tIns="46961" rIns="93923" bIns="46961" rtlCol="0" anchor="b"/>
          <a:lstStyle>
            <a:lvl1pPr algn="r">
              <a:defRPr sz="1200"/>
            </a:lvl1pPr>
          </a:lstStyle>
          <a:p>
            <a:fld id="{4773517D-3F45-4E6C-A779-DFA71D1FC4AA}" type="slidenum">
              <a:rPr lang="en-US" smtClean="0"/>
              <a:t>‹#›</a:t>
            </a:fld>
            <a:endParaRPr lang="en-US"/>
          </a:p>
        </p:txBody>
      </p:sp>
    </p:spTree>
    <p:extLst>
      <p:ext uri="{BB962C8B-B14F-4D97-AF65-F5344CB8AC3E}">
        <p14:creationId xmlns:p14="http://schemas.microsoft.com/office/powerpoint/2010/main" val="69450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normAutofit/>
          </a:bodyPr>
          <a:lstStyle>
            <a:lvl1pPr algn="l">
              <a:defRPr sz="3600" baseline="0"/>
            </a:lvl1pPr>
            <a:extLst/>
          </a:lstStyle>
          <a:p>
            <a:r>
              <a:rPr kumimoji="0" lang="en-US" dirty="0"/>
              <a:t>Click to edit Master title style</a:t>
            </a:r>
          </a:p>
        </p:txBody>
      </p:sp>
      <p:sp>
        <p:nvSpPr>
          <p:cNvPr id="22" name="Subtitle 21"/>
          <p:cNvSpPr>
            <a:spLocks noGrp="1"/>
          </p:cNvSpPr>
          <p:nvPr>
            <p:ph type="subTitle" idx="1"/>
          </p:nvPr>
        </p:nvSpPr>
        <p:spPr>
          <a:xfrm>
            <a:off x="1432560" y="1850064"/>
            <a:ext cx="7406640" cy="1752600"/>
          </a:xfrm>
        </p:spPr>
        <p:txBody>
          <a:bodyPr tIns="0">
            <a:normAutofit/>
          </a:bodyPr>
          <a:lstStyle>
            <a:lvl1pPr marL="2743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7" name="Date Placeholder 6"/>
          <p:cNvSpPr>
            <a:spLocks noGrp="1"/>
          </p:cNvSpPr>
          <p:nvPr>
            <p:ph type="dt" sz="half" idx="10"/>
          </p:nvPr>
        </p:nvSpPr>
        <p:spPr/>
        <p:txBody>
          <a:bodyPr/>
          <a:lstStyle/>
          <a:p>
            <a:endParaRPr lang="en-US" dirty="0"/>
          </a:p>
        </p:txBody>
      </p:sp>
      <p:sp>
        <p:nvSpPr>
          <p:cNvPr id="20" name="Footer Placeholder 19"/>
          <p:cNvSpPr>
            <a:spLocks noGrp="1"/>
          </p:cNvSpPr>
          <p:nvPr>
            <p:ph type="ftr" sz="quarter" idx="11"/>
          </p:nvPr>
        </p:nvSpPr>
        <p:spPr/>
        <p:txBody>
          <a:bodyPr/>
          <a:lstStyle/>
          <a:p>
            <a:r>
              <a:rPr lang="en-US"/>
              <a:t>\\</a:t>
            </a:r>
            <a:endParaRPr lang="en-US" dirty="0"/>
          </a:p>
        </p:txBody>
      </p:sp>
      <p:sp>
        <p:nvSpPr>
          <p:cNvPr id="10" name="Slide Number Placeholder 9"/>
          <p:cNvSpPr>
            <a:spLocks noGrp="1"/>
          </p:cNvSpPr>
          <p:nvPr>
            <p:ph type="sldNum" sz="quarter" idx="12"/>
          </p:nvPr>
        </p:nvSpPr>
        <p:spPr/>
        <p:txBody>
          <a:bodyPr/>
          <a:lstStyle/>
          <a:p>
            <a:fld id="{071789FD-49D5-41AD-854C-0F54EF58405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52438" y="539750"/>
            <a:ext cx="8239125" cy="716582"/>
          </a:xfrm>
          <a:prstGeom prst="rect">
            <a:avLst/>
          </a:prstGeom>
        </p:spPr>
        <p:txBody>
          <a:bodyPr/>
          <a:lstStyle/>
          <a:p>
            <a:r>
              <a:t>Slide Title</a:t>
            </a:r>
          </a:p>
        </p:txBody>
      </p:sp>
      <p:sp>
        <p:nvSpPr>
          <p:cNvPr id="44" name="Body Level One…"/>
          <p:cNvSpPr txBox="1">
            <a:spLocks noGrp="1"/>
          </p:cNvSpPr>
          <p:nvPr>
            <p:ph type="body" idx="21" hasCustomPrompt="1"/>
          </p:nvPr>
        </p:nvSpPr>
        <p:spPr>
          <a:xfrm>
            <a:off x="452438" y="2124252"/>
            <a:ext cx="8239125" cy="4128007"/>
          </a:xfrm>
          <a:prstGeom prst="rect">
            <a:avLst/>
          </a:prstGeom>
        </p:spPr>
        <p:txBody>
          <a:bodyPr numCol="1" spcCol="38100"/>
          <a:lstStyle>
            <a:lvl2pPr marL="457200" indent="-228600">
              <a:buFont typeface="Courier New" panose="02070309020205020404" pitchFamily="49" charset="0"/>
              <a:buChar char="o"/>
              <a:defRPr sz="1350"/>
            </a:lvl2pPr>
          </a:lstStyle>
          <a:p>
            <a:r>
              <a:rPr dirty="0"/>
              <a:t>Slide bullet text</a:t>
            </a:r>
            <a:endParaRPr lang="en-US" dirty="0"/>
          </a:p>
          <a:p>
            <a:pPr lvl="1"/>
            <a:endParaRPr lang="en-US" dirty="0"/>
          </a:p>
          <a:p>
            <a:pPr lvl="1"/>
            <a:endParaRPr dirty="0"/>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50101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071789FD-49D5-41AD-854C-0F54EF58405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1789FD-49D5-41AD-854C-0F54EF58405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aarp.org/livable-communities/net-work-agefriendly-communities/info-2014/an-introduc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5882A0-C1BE-44DB-B0A7-A5944AB54FF5}"/>
              </a:ext>
            </a:extLst>
          </p:cNvPr>
          <p:cNvSpPr>
            <a:spLocks noGrp="1"/>
          </p:cNvSpPr>
          <p:nvPr>
            <p:ph type="ctrTitle"/>
          </p:nvPr>
        </p:nvSpPr>
        <p:spPr/>
        <p:txBody>
          <a:bodyPr>
            <a:normAutofit/>
          </a:bodyPr>
          <a:lstStyle/>
          <a:p>
            <a:r>
              <a:rPr lang="en-US" sz="4000" dirty="0" err="1"/>
              <a:t>GoSudbury</a:t>
            </a:r>
            <a:r>
              <a:rPr lang="en-US" sz="4000" dirty="0"/>
              <a:t>! Transportation</a:t>
            </a:r>
          </a:p>
        </p:txBody>
      </p:sp>
      <p:sp>
        <p:nvSpPr>
          <p:cNvPr id="7" name="Content Placeholder 6">
            <a:extLst>
              <a:ext uri="{FF2B5EF4-FFF2-40B4-BE49-F238E27FC236}">
                <a16:creationId xmlns:a16="http://schemas.microsoft.com/office/drawing/2014/main" id="{F8D30103-C4FE-4E22-9FCF-44F06CCB8567}"/>
              </a:ext>
            </a:extLst>
          </p:cNvPr>
          <p:cNvSpPr>
            <a:spLocks noGrp="1"/>
          </p:cNvSpPr>
          <p:nvPr>
            <p:ph type="subTitle" idx="1"/>
          </p:nvPr>
        </p:nvSpPr>
        <p:spPr/>
        <p:txBody>
          <a:bodyPr/>
          <a:lstStyle/>
          <a:p>
            <a:endParaRPr lang="en-US" dirty="0"/>
          </a:p>
          <a:p>
            <a:endParaRPr lang="en-US" dirty="0"/>
          </a:p>
          <a:p>
            <a:r>
              <a:rPr lang="en-US" sz="3200" dirty="0"/>
              <a:t>Update to Select Board, 19 October 2021</a:t>
            </a:r>
          </a:p>
        </p:txBody>
      </p:sp>
      <p:sp>
        <p:nvSpPr>
          <p:cNvPr id="4" name="Date Placeholder 3">
            <a:extLst>
              <a:ext uri="{FF2B5EF4-FFF2-40B4-BE49-F238E27FC236}">
                <a16:creationId xmlns:a16="http://schemas.microsoft.com/office/drawing/2014/main" id="{440ADE52-A507-4478-AA8A-81FC93F93F7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C5A75CEF-BEE6-42BA-AA7F-BD0C7297356B}"/>
              </a:ext>
            </a:extLst>
          </p:cNvPr>
          <p:cNvSpPr>
            <a:spLocks noGrp="1"/>
          </p:cNvSpPr>
          <p:nvPr>
            <p:ph type="sldNum" sz="quarter" idx="12"/>
          </p:nvPr>
        </p:nvSpPr>
        <p:spPr/>
        <p:txBody>
          <a:bodyPr/>
          <a:lstStyle/>
          <a:p>
            <a:fld id="{071789FD-49D5-41AD-854C-0F54EF584058}" type="slidenum">
              <a:rPr lang="en-US" smtClean="0"/>
              <a:t>1</a:t>
            </a:fld>
            <a:endParaRPr lang="en-US"/>
          </a:p>
        </p:txBody>
      </p:sp>
      <p:sp>
        <p:nvSpPr>
          <p:cNvPr id="2" name="TextBox 1">
            <a:extLst>
              <a:ext uri="{FF2B5EF4-FFF2-40B4-BE49-F238E27FC236}">
                <a16:creationId xmlns:a16="http://schemas.microsoft.com/office/drawing/2014/main" id="{2453EBF3-36F9-456A-AB68-0513F42AE956}"/>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373188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10</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Visuals here – either Uber’s dashboard graphics or the google maps w/ pins…e.g. highlight Route 20 corridor</a:t>
            </a:r>
            <a:endParaRPr lang="en-US" dirty="0"/>
          </a:p>
          <a:p>
            <a:endParaRPr lang="en-US" dirty="0"/>
          </a:p>
          <a:p>
            <a:r>
              <a:rPr lang="en-US" sz="2000" dirty="0"/>
              <a:t>Absolutely, and we need to “show” data on taxi usage, especially during first grant—such as registrants with disability (see my Excel excerpt sent to Doug), medical appointments (as you noted, when few other options were available during COVID), and rider feedback (very important to show we collect this).  We can discuss together…</a:t>
            </a:r>
          </a:p>
          <a:p>
            <a:endParaRPr lang="en-US" sz="2000" dirty="0"/>
          </a:p>
          <a:p>
            <a:r>
              <a:rPr lang="en-US" sz="2000" dirty="0"/>
              <a:t>We want the SB to have a “balanced” view of what we’re doing and not fixate </a:t>
            </a:r>
            <a:r>
              <a:rPr lang="en-US" sz="2000" dirty="0">
                <a:sym typeface="Wingdings" panose="05000000000000000000" pitchFamily="2" charset="2"/>
              </a:rPr>
              <a:t> on the low cost of Uber.</a:t>
            </a:r>
            <a:endParaRPr lang="en-US" sz="2000" dirty="0"/>
          </a:p>
        </p:txBody>
      </p:sp>
      <p:sp>
        <p:nvSpPr>
          <p:cNvPr id="6" name="TextBox 5">
            <a:extLst>
              <a:ext uri="{FF2B5EF4-FFF2-40B4-BE49-F238E27FC236}">
                <a16:creationId xmlns:a16="http://schemas.microsoft.com/office/drawing/2014/main" id="{64E37F74-BE8B-4BAC-9B42-79B79B69BADF}"/>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332294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Accomplishments to Date</a:t>
            </a:r>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11</a:t>
            </a:fld>
            <a:endParaRPr lang="en-US"/>
          </a:p>
        </p:txBody>
      </p:sp>
      <p:pic>
        <p:nvPicPr>
          <p:cNvPr id="12" name="Picture 11">
            <a:extLst>
              <a:ext uri="{FF2B5EF4-FFF2-40B4-BE49-F238E27FC236}">
                <a16:creationId xmlns:a16="http://schemas.microsoft.com/office/drawing/2014/main" id="{F7990E52-C398-457E-B55C-6724F618A794}"/>
              </a:ext>
            </a:extLst>
          </p:cNvPr>
          <p:cNvPicPr>
            <a:picLocks noChangeAspect="1"/>
          </p:cNvPicPr>
          <p:nvPr/>
        </p:nvPicPr>
        <p:blipFill>
          <a:blip r:embed="rId2"/>
          <a:stretch>
            <a:fillRect/>
          </a:stretch>
        </p:blipFill>
        <p:spPr>
          <a:xfrm>
            <a:off x="1495425" y="1417320"/>
            <a:ext cx="6477000" cy="4497324"/>
          </a:xfrm>
          <a:prstGeom prst="rect">
            <a:avLst/>
          </a:prstGeom>
        </p:spPr>
      </p:pic>
      <p:sp>
        <p:nvSpPr>
          <p:cNvPr id="3" name="TextBox 2">
            <a:extLst>
              <a:ext uri="{FF2B5EF4-FFF2-40B4-BE49-F238E27FC236}">
                <a16:creationId xmlns:a16="http://schemas.microsoft.com/office/drawing/2014/main" id="{37A7213A-7C2F-4E0C-B3EA-7DD34769D004}"/>
              </a:ext>
            </a:extLst>
          </p:cNvPr>
          <p:cNvSpPr txBox="1"/>
          <p:nvPr/>
        </p:nvSpPr>
        <p:spPr>
          <a:xfrm>
            <a:off x="6160168" y="1720840"/>
            <a:ext cx="2971800" cy="2492990"/>
          </a:xfrm>
          <a:prstGeom prst="rect">
            <a:avLst/>
          </a:prstGeom>
          <a:solidFill>
            <a:srgbClr val="FFC000"/>
          </a:solidFill>
        </p:spPr>
        <p:txBody>
          <a:bodyPr wrap="square" rtlCol="0">
            <a:spAutoFit/>
          </a:bodyPr>
          <a:lstStyle/>
          <a:p>
            <a:r>
              <a:rPr lang="en-US" sz="1200" dirty="0"/>
              <a:t>Under Accomplishments I think it is important to highlight the tie of transportation to physical health (talk about, for example, trips to dialysis) as well as mental health </a:t>
            </a:r>
          </a:p>
          <a:p>
            <a:endParaRPr lang="en-US" sz="1200" dirty="0"/>
          </a:p>
          <a:p>
            <a:r>
              <a:rPr lang="en-US" sz="1200" dirty="0"/>
              <a:t>Also we were able to provide rides during Covid when other options were not available!</a:t>
            </a:r>
          </a:p>
          <a:p>
            <a:endParaRPr lang="en-US" sz="1200" dirty="0"/>
          </a:p>
          <a:p>
            <a:r>
              <a:rPr lang="en-US" sz="1200" dirty="0">
                <a:highlight>
                  <a:srgbClr val="FFFF00"/>
                </a:highlight>
              </a:rPr>
              <a:t>Both excellent points, although prior slide expanded may supplement what we need to put on this slide.</a:t>
            </a:r>
          </a:p>
        </p:txBody>
      </p:sp>
      <p:sp>
        <p:nvSpPr>
          <p:cNvPr id="6" name="TextBox 5">
            <a:extLst>
              <a:ext uri="{FF2B5EF4-FFF2-40B4-BE49-F238E27FC236}">
                <a16:creationId xmlns:a16="http://schemas.microsoft.com/office/drawing/2014/main" id="{098720FF-620F-4A7F-BB3A-435685D23537}"/>
              </a:ext>
            </a:extLst>
          </p:cNvPr>
          <p:cNvSpPr txBox="1"/>
          <p:nvPr/>
        </p:nvSpPr>
        <p:spPr>
          <a:xfrm>
            <a:off x="6477000" y="56388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116462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Lessons Learned</a:t>
            </a:r>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12</a:t>
            </a:fld>
            <a:endParaRPr lang="en-US"/>
          </a:p>
        </p:txBody>
      </p:sp>
      <p:sp>
        <p:nvSpPr>
          <p:cNvPr id="5" name="Content Placeholder 2">
            <a:extLst>
              <a:ext uri="{FF2B5EF4-FFF2-40B4-BE49-F238E27FC236}">
                <a16:creationId xmlns:a16="http://schemas.microsoft.com/office/drawing/2014/main" id="{63FC86CC-5523-491D-9D9C-2BB3F99E1496}"/>
              </a:ext>
            </a:extLst>
          </p:cNvPr>
          <p:cNvSpPr txBox="1">
            <a:spLocks/>
          </p:cNvSpPr>
          <p:nvPr/>
        </p:nvSpPr>
        <p:spPr>
          <a:xfrm>
            <a:off x="1435608" y="1447800"/>
            <a:ext cx="7498080" cy="48006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Successes</a:t>
            </a:r>
          </a:p>
          <a:p>
            <a:pPr lvl="1"/>
            <a:r>
              <a:rPr lang="en-US" sz="1600" dirty="0"/>
              <a:t>We shouldn’t skimp here!   Celebrate what we’ve done</a:t>
            </a:r>
          </a:p>
          <a:p>
            <a:pPr lvl="1"/>
            <a:r>
              <a:rPr lang="en-US" sz="1600" dirty="0">
                <a:solidFill>
                  <a:srgbClr val="00B0F0"/>
                </a:solidFill>
              </a:rPr>
              <a:t>Agreed, and we need to be clear in how we define success.  I believe we reached and are reaching most of the most needy (frail, disabled, older, poor). We provided a huge number of rides in comparison to what was available.  We demonstrated what the priority needs are, and who needs them most.</a:t>
            </a:r>
          </a:p>
          <a:p>
            <a:r>
              <a:rPr lang="en-US" sz="2000" dirty="0"/>
              <a:t>Sudbury as a Model/Leader</a:t>
            </a:r>
          </a:p>
          <a:p>
            <a:pPr lvl="1"/>
            <a:r>
              <a:rPr lang="en-US" sz="1600" dirty="0"/>
              <a:t>Here I think we should mention that others in the Region *and State* are looking to what we are doing and modelling their behavior after ours</a:t>
            </a:r>
          </a:p>
          <a:p>
            <a:pPr lvl="1"/>
            <a:r>
              <a:rPr lang="en-US" sz="1600" dirty="0"/>
              <a:t>Lead Community…. </a:t>
            </a:r>
            <a:r>
              <a:rPr lang="en-US" sz="1600" dirty="0">
                <a:solidFill>
                  <a:srgbClr val="00B0F0"/>
                </a:solidFill>
              </a:rPr>
              <a:t>I like this, especially after hearing that we were among a relatively small number of communities doing the first MAPC grant.  And, we are a model for a rural-suburban region with multiple RTAs and little MBTA services.  The challenge is a national one:  public/mass transit cannot be efficiently expanded to areas like ours, and communities like us are pushed to demonstrate what can work (e.g., Newton with Via, Lexington, etc.)</a:t>
            </a:r>
          </a:p>
          <a:p>
            <a:r>
              <a:rPr lang="en-US" sz="2000" dirty="0"/>
              <a:t>Tie to Livable Sudbury survey – I think we can show that our data validates it!</a:t>
            </a:r>
          </a:p>
          <a:p>
            <a:pPr lvl="1"/>
            <a:r>
              <a:rPr lang="en-US" sz="1600" dirty="0"/>
              <a:t>I think we can prove there is a need!  </a:t>
            </a:r>
            <a:r>
              <a:rPr lang="en-US" sz="1600" dirty="0">
                <a:solidFill>
                  <a:srgbClr val="00B0F0"/>
                </a:solidFill>
              </a:rPr>
              <a:t>Thank you for keeping this front and center!</a:t>
            </a:r>
            <a:endParaRPr lang="en-US" sz="1600" dirty="0"/>
          </a:p>
          <a:p>
            <a:pPr lvl="1"/>
            <a:endParaRPr lang="en-US" sz="1600" dirty="0"/>
          </a:p>
          <a:p>
            <a:pPr lvl="1"/>
            <a:endParaRPr lang="en-US" sz="1600" dirty="0"/>
          </a:p>
          <a:p>
            <a:endParaRPr lang="en-US" dirty="0"/>
          </a:p>
        </p:txBody>
      </p:sp>
      <p:sp>
        <p:nvSpPr>
          <p:cNvPr id="6" name="TextBox 5">
            <a:extLst>
              <a:ext uri="{FF2B5EF4-FFF2-40B4-BE49-F238E27FC236}">
                <a16:creationId xmlns:a16="http://schemas.microsoft.com/office/drawing/2014/main" id="{B5D73A70-2CEA-4330-8CD8-EA8B64F3558F}"/>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23021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Lessons Learned</a:t>
            </a:r>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13</a:t>
            </a:fld>
            <a:endParaRPr lang="en-US"/>
          </a:p>
        </p:txBody>
      </p:sp>
      <p:sp>
        <p:nvSpPr>
          <p:cNvPr id="5" name="Content Placeholder 2">
            <a:extLst>
              <a:ext uri="{FF2B5EF4-FFF2-40B4-BE49-F238E27FC236}">
                <a16:creationId xmlns:a16="http://schemas.microsoft.com/office/drawing/2014/main" id="{63FC86CC-5523-491D-9D9C-2BB3F99E1496}"/>
              </a:ext>
            </a:extLst>
          </p:cNvPr>
          <p:cNvSpPr txBox="1">
            <a:spLocks/>
          </p:cNvSpPr>
          <p:nvPr/>
        </p:nvSpPr>
        <p:spPr>
          <a:xfrm>
            <a:off x="1435608" y="1447800"/>
            <a:ext cx="7498080" cy="48006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Pitfalls/Gaps</a:t>
            </a:r>
          </a:p>
          <a:p>
            <a:pPr lvl="1"/>
            <a:r>
              <a:rPr lang="en-US" sz="1600" dirty="0">
                <a:solidFill>
                  <a:srgbClr val="00B0F0"/>
                </a:solidFill>
              </a:rPr>
              <a:t>We address ONLY the top priority destinations for the most needy.  Transportation is important for so many more residents.  The Livable Sudbury assessment found:</a:t>
            </a: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Transportation is identified as crucial by a wide range of stakeholders</a:t>
            </a: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42950" marR="0" lvl="1" indent="-285750">
              <a:lnSpc>
                <a:spcPct val="115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Families with children under 18 years</a:t>
            </a:r>
          </a:p>
          <a:p>
            <a:pPr marL="742950" marR="0" lvl="1" indent="-285750">
              <a:lnSpc>
                <a:spcPct val="115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Residents age 60+</a:t>
            </a:r>
          </a:p>
          <a:p>
            <a:pPr marL="742950" marR="0" lvl="1" indent="-285750">
              <a:lnSpc>
                <a:spcPct val="115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Residents of all ages with a participation limitation</a:t>
            </a:r>
          </a:p>
          <a:p>
            <a:pPr marL="742950" marR="0" lvl="1" indent="-285750">
              <a:lnSpc>
                <a:spcPct val="115000"/>
              </a:lnSpc>
              <a:spcBef>
                <a:spcPts val="0"/>
              </a:spcBef>
              <a:spcAft>
                <a:spcPts val="100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Residents of all ages who are not financially secure.</a:t>
            </a:r>
          </a:p>
          <a:p>
            <a:pPr lvl="1"/>
            <a:r>
              <a:rPr lang="en-US" sz="1600" dirty="0"/>
              <a:t>Need to get Disability much space here; </a:t>
            </a:r>
            <a:r>
              <a:rPr lang="en-US" sz="1600" dirty="0">
                <a:solidFill>
                  <a:srgbClr val="00B0F0"/>
                </a:solidFill>
              </a:rPr>
              <a:t>yes, and repeat the data we have on registrants with disability (undercounted, of course)</a:t>
            </a:r>
            <a:endParaRPr lang="en-US" sz="1600" dirty="0"/>
          </a:p>
          <a:p>
            <a:pPr lvl="1"/>
            <a:r>
              <a:rPr lang="en-US" sz="1600" dirty="0"/>
              <a:t>Dependence on outside funding (we had to shut down the Taxi program)</a:t>
            </a:r>
            <a:r>
              <a:rPr lang="en-US" sz="1600" dirty="0">
                <a:solidFill>
                  <a:srgbClr val="00B0F0"/>
                </a:solidFill>
              </a:rPr>
              <a:t>; equally as important, we spent twice as much as MAPC awarded, and we should be proud of that</a:t>
            </a:r>
            <a:endParaRPr lang="en-US" sz="1600" dirty="0"/>
          </a:p>
          <a:p>
            <a:pPr lvl="1"/>
            <a:r>
              <a:rPr lang="en-US" sz="1600" dirty="0"/>
              <a:t>Town Staff scattered – Sr Center, Planning Office, Social Worker; </a:t>
            </a:r>
            <a:r>
              <a:rPr lang="en-US" sz="1600" dirty="0">
                <a:solidFill>
                  <a:srgbClr val="00B0F0"/>
                </a:solidFill>
              </a:rPr>
              <a:t>emphasize range of stakeholders and the fac that 90% of work is done by committee (we love them, but it’s very inefficient and not sustainable)</a:t>
            </a:r>
          </a:p>
          <a:p>
            <a:pPr lvl="1"/>
            <a:r>
              <a:rPr lang="en-US" sz="1600" dirty="0"/>
              <a:t>Rider apprehension </a:t>
            </a:r>
            <a:r>
              <a:rPr lang="en-US" sz="1600" dirty="0">
                <a:solidFill>
                  <a:srgbClr val="00B0F0"/>
                </a:solidFill>
              </a:rPr>
              <a:t>(not sure what you mean?)</a:t>
            </a:r>
            <a:endParaRPr lang="en-US" sz="1600" dirty="0"/>
          </a:p>
          <a:p>
            <a:pPr lvl="1"/>
            <a:endParaRPr lang="en-US" sz="1600" dirty="0"/>
          </a:p>
          <a:p>
            <a:pPr lvl="1"/>
            <a:endParaRPr lang="en-US" sz="1600" dirty="0"/>
          </a:p>
          <a:p>
            <a:endParaRPr lang="en-US" dirty="0"/>
          </a:p>
        </p:txBody>
      </p:sp>
      <p:sp>
        <p:nvSpPr>
          <p:cNvPr id="6" name="TextBox 5">
            <a:extLst>
              <a:ext uri="{FF2B5EF4-FFF2-40B4-BE49-F238E27FC236}">
                <a16:creationId xmlns:a16="http://schemas.microsoft.com/office/drawing/2014/main" id="{FC126D64-264E-4D9F-B913-F4D41EADE984}"/>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14191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3000" y="1447800"/>
            <a:ext cx="7086600" cy="4648200"/>
          </a:xfrm>
          <a:prstGeom prst="rect">
            <a:avLst/>
          </a:prstGeom>
        </p:spPr>
        <p:txBody>
          <a:bodyPr lIns="19050" tIns="19050" rIns="19050" bIns="19050" numCol="1" spcCol="38100">
            <a:normAutofit fontScale="25000" lnSpcReduction="20000"/>
          </a:bodyPr>
          <a:lstStyle/>
          <a:p>
            <a:pPr marL="0" indent="0" defTabSz="768077">
              <a:lnSpc>
                <a:spcPct val="150000"/>
              </a:lnSpc>
              <a:spcBef>
                <a:spcPts val="1388"/>
              </a:spcBef>
              <a:spcAft>
                <a:spcPts val="675"/>
              </a:spcAft>
              <a:buSzPct val="123000"/>
              <a:buNone/>
              <a:defRPr sz="4000" b="0"/>
            </a:pPr>
            <a:r>
              <a:rPr sz="9600" dirty="0"/>
              <a:t>2019 Livable Sudbury </a:t>
            </a:r>
            <a:r>
              <a:rPr lang="en-US" sz="9600" dirty="0"/>
              <a:t>needs assessment:  </a:t>
            </a:r>
            <a:r>
              <a:rPr lang="en-US" sz="9600" i="1" dirty="0"/>
              <a:t>T</a:t>
            </a:r>
            <a:r>
              <a:rPr sz="9600" i="1" dirty="0"/>
              <a:t>ransportation </a:t>
            </a:r>
            <a:r>
              <a:rPr lang="en-US" sz="9600" i="1" dirty="0"/>
              <a:t>is</a:t>
            </a:r>
            <a:r>
              <a:rPr sz="9600" i="1" dirty="0"/>
              <a:t> the town’s biggest challenge.</a:t>
            </a:r>
          </a:p>
          <a:p>
            <a:pPr marL="192023" indent="-192023" defTabSz="768077">
              <a:lnSpc>
                <a:spcPct val="150000"/>
              </a:lnSpc>
              <a:spcBef>
                <a:spcPts val="1388"/>
              </a:spcBef>
              <a:spcAft>
                <a:spcPts val="675"/>
              </a:spcAft>
              <a:buSzPct val="123000"/>
              <a:buChar char="•"/>
              <a:defRPr sz="4000" b="0"/>
            </a:pPr>
            <a:r>
              <a:rPr lang="en-US" sz="9600" dirty="0"/>
              <a:t>Sudbury now at crucial stage</a:t>
            </a:r>
            <a:r>
              <a:rPr lang="en-US" sz="9600" i="1" dirty="0"/>
              <a:t>: </a:t>
            </a:r>
          </a:p>
          <a:p>
            <a:pPr marL="283463" lvl="1" indent="-192023" defTabSz="768077">
              <a:lnSpc>
                <a:spcPct val="150000"/>
              </a:lnSpc>
              <a:spcBef>
                <a:spcPts val="1388"/>
              </a:spcBef>
              <a:spcAft>
                <a:spcPts val="675"/>
              </a:spcAft>
              <a:buSzPct val="123000"/>
              <a:buChar char="•"/>
              <a:defRPr sz="4000" b="0"/>
            </a:pPr>
            <a:r>
              <a:rPr lang="en-US" sz="9600" i="1" dirty="0"/>
              <a:t>Is there Town commitment to a sustainable, effective, and efficient system of transportation for </a:t>
            </a:r>
            <a:r>
              <a:rPr lang="en-US" sz="9600" i="1" strike="sngStrike" dirty="0"/>
              <a:t>all</a:t>
            </a:r>
            <a:r>
              <a:rPr lang="en-US" sz="9600" i="1" dirty="0"/>
              <a:t> residents?  </a:t>
            </a:r>
          </a:p>
          <a:p>
            <a:pPr marL="283463" lvl="1" indent="-192023" defTabSz="768077">
              <a:lnSpc>
                <a:spcPct val="150000"/>
              </a:lnSpc>
              <a:spcBef>
                <a:spcPts val="1388"/>
              </a:spcBef>
              <a:spcAft>
                <a:spcPts val="675"/>
              </a:spcAft>
              <a:buSzPct val="123000"/>
              <a:buChar char="•"/>
              <a:defRPr sz="4000" b="0"/>
            </a:pPr>
            <a:r>
              <a:rPr lang="en-US" sz="9600" i="1" dirty="0"/>
              <a:t>If yes, how do we ensure a sustainable, effective, and efficient system of transportation for all residents?</a:t>
            </a:r>
            <a:endParaRPr sz="9600" i="1" dirty="0"/>
          </a:p>
        </p:txBody>
      </p:sp>
      <p:sp>
        <p:nvSpPr>
          <p:cNvPr id="2" name="TextBox 1">
            <a:extLst>
              <a:ext uri="{FF2B5EF4-FFF2-40B4-BE49-F238E27FC236}">
                <a16:creationId xmlns:a16="http://schemas.microsoft.com/office/drawing/2014/main" id="{FCDCF8FB-C99B-4735-87DB-AC67C13D18CF}"/>
              </a:ext>
            </a:extLst>
          </p:cNvPr>
          <p:cNvSpPr txBox="1"/>
          <p:nvPr/>
        </p:nvSpPr>
        <p:spPr>
          <a:xfrm>
            <a:off x="5826918" y="-121861"/>
            <a:ext cx="4348163" cy="3139321"/>
          </a:xfrm>
          <a:prstGeom prst="rect">
            <a:avLst/>
          </a:prstGeom>
          <a:solidFill>
            <a:srgbClr val="FFC000"/>
          </a:solidFill>
        </p:spPr>
        <p:txBody>
          <a:bodyPr wrap="square" rtlCol="0">
            <a:spAutoFit/>
          </a:bodyPr>
          <a:lstStyle/>
          <a:p>
            <a:r>
              <a:rPr lang="en-US" dirty="0"/>
              <a:t>Do we want to talk about the changing/growing Sudbury?  </a:t>
            </a:r>
          </a:p>
          <a:p>
            <a:r>
              <a:rPr lang="en-US" dirty="0"/>
              <a:t>Population rose 7.2% 2010 vs 2020</a:t>
            </a:r>
          </a:p>
          <a:p>
            <a:r>
              <a:rPr lang="en-US" dirty="0"/>
              <a:t># housing units rose 10.2% 2010 vs 2020</a:t>
            </a:r>
          </a:p>
          <a:p>
            <a:endParaRPr lang="en-US" dirty="0"/>
          </a:p>
          <a:p>
            <a:r>
              <a:rPr lang="en-US" dirty="0">
                <a:highlight>
                  <a:srgbClr val="FFFF00"/>
                </a:highlight>
              </a:rPr>
              <a:t>The town is close being built-out, but there are age-restricted and affordable developments such as Quarry North that can have big impact.  The issue your raised is sure to be questioned by SB, so let’s meet that head on…</a:t>
            </a:r>
          </a:p>
        </p:txBody>
      </p:sp>
      <p:sp>
        <p:nvSpPr>
          <p:cNvPr id="5" name="TextBox 4">
            <a:extLst>
              <a:ext uri="{FF2B5EF4-FFF2-40B4-BE49-F238E27FC236}">
                <a16:creationId xmlns:a16="http://schemas.microsoft.com/office/drawing/2014/main" id="{8105B875-FBCE-4EEA-A25B-22471E60E2EF}"/>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3000" y="1447800"/>
            <a:ext cx="7086600" cy="4648200"/>
          </a:xfrm>
          <a:prstGeom prst="rect">
            <a:avLst/>
          </a:prstGeom>
        </p:spPr>
        <p:txBody>
          <a:bodyPr lIns="19050" tIns="19050" rIns="19050" bIns="19050" numCol="1" spcCol="38100">
            <a:normAutofit fontScale="92500" lnSpcReduction="20000"/>
          </a:bodyPr>
          <a:lstStyle/>
          <a:p>
            <a:pPr marL="0" indent="0" defTabSz="768077">
              <a:spcBef>
                <a:spcPts val="1388"/>
              </a:spcBef>
              <a:spcAft>
                <a:spcPts val="675"/>
              </a:spcAft>
              <a:buSzPct val="123000"/>
              <a:buNone/>
              <a:defRPr sz="4000" b="0"/>
            </a:pPr>
            <a:r>
              <a:rPr lang="en-US" sz="2400" dirty="0"/>
              <a:t>From Mission Statement crafted by Select Board:           </a:t>
            </a:r>
            <a:r>
              <a:rPr lang="en-US" sz="2000" dirty="0"/>
              <a:t>”It is envisioned that the Committee’s purpose and tasks will become part of the responsibilities of town departments or bodies at some future date. “</a:t>
            </a:r>
            <a:endParaRPr lang="en-US" sz="5400" dirty="0"/>
          </a:p>
          <a:p>
            <a:pPr marL="342900" indent="-342900" defTabSz="768077">
              <a:spcBef>
                <a:spcPts val="1388"/>
              </a:spcBef>
              <a:spcAft>
                <a:spcPts val="675"/>
              </a:spcAft>
              <a:buSzPct val="123000"/>
              <a:buFontTx/>
              <a:buChar char="-"/>
              <a:defRPr sz="4000" b="0"/>
            </a:pPr>
            <a:r>
              <a:rPr lang="en-US" sz="2400" dirty="0"/>
              <a:t>Transportation Coordinator – Deb gathering data from other towns…insert something here</a:t>
            </a:r>
          </a:p>
          <a:p>
            <a:pPr marL="342900" indent="-342900" defTabSz="768077">
              <a:spcBef>
                <a:spcPts val="1388"/>
              </a:spcBef>
              <a:spcAft>
                <a:spcPts val="675"/>
              </a:spcAft>
              <a:buSzPct val="123000"/>
              <a:buFontTx/>
              <a:buChar char="-"/>
              <a:defRPr sz="4000" b="0"/>
            </a:pPr>
            <a:r>
              <a:rPr lang="en-US" sz="2400" dirty="0"/>
              <a:t>Could  use part of their time to look for funding (State, other grants)</a:t>
            </a:r>
          </a:p>
          <a:p>
            <a:pPr marL="342900" indent="-342900" defTabSz="768077">
              <a:spcBef>
                <a:spcPts val="1388"/>
              </a:spcBef>
              <a:spcAft>
                <a:spcPts val="675"/>
              </a:spcAft>
              <a:buSzPct val="123000"/>
              <a:buFontTx/>
              <a:buChar char="-"/>
              <a:defRPr sz="4000" b="0"/>
            </a:pPr>
            <a:r>
              <a:rPr lang="en-US" sz="2400" dirty="0"/>
              <a:t>Act as central conduit for Transportation matters</a:t>
            </a:r>
          </a:p>
          <a:p>
            <a:pPr marL="0" indent="0" defTabSz="768077">
              <a:spcBef>
                <a:spcPts val="1388"/>
              </a:spcBef>
              <a:spcAft>
                <a:spcPts val="675"/>
              </a:spcAft>
              <a:buSzPct val="123000"/>
              <a:buNone/>
              <a:defRPr sz="4000" b="0"/>
            </a:pPr>
            <a:r>
              <a:rPr lang="en-US" sz="2400" dirty="0">
                <a:solidFill>
                  <a:srgbClr val="00B0F0"/>
                </a:solidFill>
              </a:rPr>
              <a:t>What is goal of this slide?  Should we try to define personnel; e.g., Acton, Newton or Lexington models? Should we describe briefly how other towns have addressed transportation?</a:t>
            </a:r>
          </a:p>
          <a:p>
            <a:pPr marL="342900" indent="-342900" defTabSz="768077">
              <a:spcBef>
                <a:spcPts val="1388"/>
              </a:spcBef>
              <a:spcAft>
                <a:spcPts val="675"/>
              </a:spcAft>
              <a:buSzPct val="123000"/>
              <a:buFontTx/>
              <a:buChar char="-"/>
              <a:defRPr sz="4000" b="0"/>
            </a:pPr>
            <a:endParaRPr sz="2400" i="1" dirty="0"/>
          </a:p>
        </p:txBody>
      </p:sp>
      <p:sp>
        <p:nvSpPr>
          <p:cNvPr id="4" name="TextBox 3">
            <a:extLst>
              <a:ext uri="{FF2B5EF4-FFF2-40B4-BE49-F238E27FC236}">
                <a16:creationId xmlns:a16="http://schemas.microsoft.com/office/drawing/2014/main" id="{BBC22B68-CC84-4B6E-B8E4-550ACCE68E99}"/>
              </a:ext>
            </a:extLst>
          </p:cNvPr>
          <p:cNvSpPr txBox="1"/>
          <p:nvPr/>
        </p:nvSpPr>
        <p:spPr>
          <a:xfrm>
            <a:off x="6324600" y="5726668"/>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30451459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Thank you &amp; Questions</a:t>
            </a:r>
            <a:endParaRPr dirty="0"/>
          </a:p>
        </p:txBody>
      </p:sp>
      <p:sp>
        <p:nvSpPr>
          <p:cNvPr id="3" name="Text Placeholder 2">
            <a:extLst>
              <a:ext uri="{FF2B5EF4-FFF2-40B4-BE49-F238E27FC236}">
                <a16:creationId xmlns:a16="http://schemas.microsoft.com/office/drawing/2014/main" id="{2A2FA014-314E-47CE-9370-E4F14C77BB5A}"/>
              </a:ext>
            </a:extLst>
          </p:cNvPr>
          <p:cNvSpPr>
            <a:spLocks noGrp="1"/>
          </p:cNvSpPr>
          <p:nvPr>
            <p:ph type="body" idx="21"/>
          </p:nvPr>
        </p:nvSpPr>
        <p:spPr/>
        <p:txBody>
          <a:bodyPr/>
          <a:lstStyle/>
          <a:p>
            <a:endParaRPr lang="en-US"/>
          </a:p>
        </p:txBody>
      </p:sp>
      <p:sp>
        <p:nvSpPr>
          <p:cNvPr id="4" name="TextBox 3">
            <a:extLst>
              <a:ext uri="{FF2B5EF4-FFF2-40B4-BE49-F238E27FC236}">
                <a16:creationId xmlns:a16="http://schemas.microsoft.com/office/drawing/2014/main" id="{C48198CD-B61D-4800-9CA8-1508012C749B}"/>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40345030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82296" indent="0">
              <a:buNone/>
            </a:pPr>
            <a:r>
              <a:rPr lang="en-US" dirty="0"/>
              <a:t>The Sudbury Transportation Committee was created by the Select Board to address a key feature of livable communities: transportation.   A livable community is defined as …</a:t>
            </a:r>
          </a:p>
          <a:p>
            <a:pPr marL="82296" indent="0">
              <a:buNone/>
            </a:pPr>
            <a:r>
              <a:rPr lang="en-US" i="1" dirty="0"/>
              <a:t>one that is safe and secure, has affordable and appropriate housing and transportation options, and offers supportive community features and services. …Well-designed, livable communities promote health and sustain economic growth, and they make for happier, healthier residents — of all ages</a:t>
            </a:r>
            <a:r>
              <a:rPr lang="en-US" dirty="0"/>
              <a:t>. </a:t>
            </a:r>
            <a:r>
              <a:rPr lang="en-US" dirty="0">
                <a:hlinkClick r:id="rId2"/>
              </a:rPr>
              <a:t>http://www.aarp.org/livable-communities/net-work-agefriendly-communities/info-2014/an-introduction.html</a:t>
            </a:r>
            <a:r>
              <a:rPr lang="en-US" dirty="0"/>
              <a:t> </a:t>
            </a:r>
            <a:endParaRPr lang="en-US" sz="3600" dirty="0"/>
          </a:p>
        </p:txBody>
      </p:sp>
      <p:sp>
        <p:nvSpPr>
          <p:cNvPr id="4" name="Date Placeholder 3"/>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2</a:t>
            </a:fld>
            <a:endParaRPr lang="en-US"/>
          </a:p>
        </p:txBody>
      </p:sp>
      <p:sp>
        <p:nvSpPr>
          <p:cNvPr id="7" name="TextBox 6">
            <a:extLst>
              <a:ext uri="{FF2B5EF4-FFF2-40B4-BE49-F238E27FC236}">
                <a16:creationId xmlns:a16="http://schemas.microsoft.com/office/drawing/2014/main" id="{425050CF-2A7D-4A0F-B201-4779D10E6275}"/>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32362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Livable Sudbury initiative leverages knowledge gained from community initiatives developed around the world, including many in Massachusetts. By focusing explicitly on people of all ages rather than exclusively on older adults, Livable Sudbury is aligning its efforts with community priorities. The commitment made by the Livable Sudbury initiative to emphasize inclusion and equity in process and outcomes also reflects a laudable innovation.  </a:t>
            </a:r>
          </a:p>
          <a:p>
            <a:pPr marL="0" marR="0" algn="just">
              <a:lnSpc>
                <a:spcPct val="115000"/>
              </a:lnSpc>
              <a:spcBef>
                <a:spcPts val="0"/>
              </a:spcBef>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Equity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means that there are no disparities from intent or unanticipated outcomes in residents’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access to community opportunities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Disparity of access diminishes inclusion, which affects people’s feelings of belonging to and satisfaction with their community.  The latter can result in isolation—and serious, negative, health consequences.</a:t>
            </a:r>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3</a:t>
            </a:fld>
            <a:endParaRPr lang="en-US"/>
          </a:p>
        </p:txBody>
      </p:sp>
      <p:sp>
        <p:nvSpPr>
          <p:cNvPr id="5" name="TextBox 4">
            <a:extLst>
              <a:ext uri="{FF2B5EF4-FFF2-40B4-BE49-F238E27FC236}">
                <a16:creationId xmlns:a16="http://schemas.microsoft.com/office/drawing/2014/main" id="{DAB88941-7EF7-4133-9804-332E8A884437}"/>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117467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Transportation gaps affect all livable domains, reducing the overall “livability” and long-term attractiveness of the town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limits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social participation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affects overall well-being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domain of community and health services</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affects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housing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options and limits access to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outdoor spaces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limits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civic participation and employment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can result in segments of the town population “not feeling welcomed”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respect and social inclusion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Date Placeholder 3"/>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4</a:t>
            </a:fld>
            <a:endParaRPr lang="en-US"/>
          </a:p>
        </p:txBody>
      </p:sp>
      <p:sp>
        <p:nvSpPr>
          <p:cNvPr id="7" name="TextBox 6">
            <a:extLst>
              <a:ext uri="{FF2B5EF4-FFF2-40B4-BE49-F238E27FC236}">
                <a16:creationId xmlns:a16="http://schemas.microsoft.com/office/drawing/2014/main" id="{4D0D5022-B64B-4546-B893-1290EAFBBE4B}"/>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116202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Reality</a:t>
            </a:r>
          </a:p>
        </p:txBody>
      </p:sp>
      <p:sp>
        <p:nvSpPr>
          <p:cNvPr id="3" name="Content Placeholder 2"/>
          <p:cNvSpPr>
            <a:spLocks noGrp="1"/>
          </p:cNvSpPr>
          <p:nvPr>
            <p:ph idx="1"/>
          </p:nvPr>
        </p:nvSpPr>
        <p:spPr/>
        <p:txBody>
          <a:bodyPr>
            <a:normAutofit/>
          </a:bodyPr>
          <a:lstStyle/>
          <a:p>
            <a:r>
              <a:rPr lang="en-US" sz="2000" dirty="0"/>
              <a:t>Sudbury has been described as a car-dependent “transit desert”</a:t>
            </a:r>
          </a:p>
          <a:p>
            <a:r>
              <a:rPr lang="en-US" sz="2000" dirty="0"/>
              <a:t>Because Sudbury, along with Bolton, Boxborough, Carlisle, and Stow, is classified as rural, it is very difficult to justify </a:t>
            </a:r>
            <a:r>
              <a:rPr lang="en-US" sz="2000" i="1" dirty="0"/>
              <a:t>mass transit</a:t>
            </a:r>
          </a:p>
          <a:p>
            <a:r>
              <a:rPr lang="en-US" sz="2000" dirty="0"/>
              <a:t>Increase in senior population in Sudbury and other communities because of aging-in-place PLUS in-migration to age-restricted developments, etc.</a:t>
            </a:r>
          </a:p>
          <a:p>
            <a:r>
              <a:rPr lang="en-US" sz="2000" dirty="0"/>
              <a:t>Increase in financially vulnerable population in Sudbury, because of affordable development expansion (“Chapter 40B”) and “housing cost burden” of seniors aging-in place</a:t>
            </a:r>
          </a:p>
          <a:p>
            <a:r>
              <a:rPr lang="en-US" sz="2000" dirty="0"/>
              <a:t>Age-related increase in number of people with disabilities impacting mobility </a:t>
            </a:r>
          </a:p>
          <a:p>
            <a:endParaRPr lang="en-US" dirty="0"/>
          </a:p>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5</a:t>
            </a:fld>
            <a:endParaRPr lang="en-US"/>
          </a:p>
        </p:txBody>
      </p:sp>
      <p:sp>
        <p:nvSpPr>
          <p:cNvPr id="7" name="TextBox 6">
            <a:extLst>
              <a:ext uri="{FF2B5EF4-FFF2-40B4-BE49-F238E27FC236}">
                <a16:creationId xmlns:a16="http://schemas.microsoft.com/office/drawing/2014/main" id="{A5DF18AC-A1E6-4543-BC99-F5F14050E51A}"/>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4747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Deserts (MAPC Data)</a:t>
            </a:r>
          </a:p>
        </p:txBody>
      </p:sp>
      <p:sp>
        <p:nvSpPr>
          <p:cNvPr id="4" name="Date Placeholder 3"/>
          <p:cNvSpPr>
            <a:spLocks noGrp="1"/>
          </p:cNvSpPr>
          <p:nvPr>
            <p:ph type="dt" sz="half" idx="10"/>
          </p:nvPr>
        </p:nvSpPr>
        <p:spPr/>
        <p:txBody>
          <a:bodyPr/>
          <a:lstStyle/>
          <a:p>
            <a:endParaRPr lang="en-US"/>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181600" y="1143000"/>
            <a:ext cx="3408500" cy="2206436"/>
          </a:xfrm>
          <a:prstGeom prst="rect">
            <a:avLst/>
          </a:prstGeom>
        </p:spPr>
      </p:pic>
      <p:sp>
        <p:nvSpPr>
          <p:cNvPr id="7" name="TextBox 6"/>
          <p:cNvSpPr txBox="1"/>
          <p:nvPr/>
        </p:nvSpPr>
        <p:spPr>
          <a:xfrm>
            <a:off x="1600200" y="1676400"/>
            <a:ext cx="30480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524" y="3429001"/>
            <a:ext cx="3709690" cy="287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52600" y="5105400"/>
            <a:ext cx="3429000" cy="369332"/>
          </a:xfrm>
          <a:prstGeom prst="rect">
            <a:avLst/>
          </a:prstGeom>
          <a:noFill/>
        </p:spPr>
        <p:txBody>
          <a:bodyPr wrap="square" rtlCol="0">
            <a:spAutoFit/>
          </a:bodyPr>
          <a:lstStyle/>
          <a:p>
            <a:endParaRPr lang="en-US" dirty="0"/>
          </a:p>
        </p:txBody>
      </p:sp>
      <p:sp>
        <p:nvSpPr>
          <p:cNvPr id="9" name="TextBox 8"/>
          <p:cNvSpPr txBox="1"/>
          <p:nvPr/>
        </p:nvSpPr>
        <p:spPr>
          <a:xfrm>
            <a:off x="2819400" y="2667000"/>
            <a:ext cx="3124200" cy="369332"/>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732" y="1644494"/>
            <a:ext cx="4199467" cy="3645571"/>
          </a:xfrm>
          <a:prstGeom prst="rect">
            <a:avLst/>
          </a:prstGeom>
          <a:ln>
            <a:noFill/>
          </a:ln>
        </p:spPr>
      </p:pic>
      <p:sp>
        <p:nvSpPr>
          <p:cNvPr id="3" name="Slide Number Placeholder 2">
            <a:extLst>
              <a:ext uri="{FF2B5EF4-FFF2-40B4-BE49-F238E27FC236}">
                <a16:creationId xmlns:a16="http://schemas.microsoft.com/office/drawing/2014/main" id="{6C885D11-EF2F-4509-803B-BD76A8865116}"/>
              </a:ext>
            </a:extLst>
          </p:cNvPr>
          <p:cNvSpPr>
            <a:spLocks noGrp="1"/>
          </p:cNvSpPr>
          <p:nvPr>
            <p:ph type="sldNum" sz="quarter" idx="12"/>
          </p:nvPr>
        </p:nvSpPr>
        <p:spPr/>
        <p:txBody>
          <a:bodyPr/>
          <a:lstStyle/>
          <a:p>
            <a:fld id="{071789FD-49D5-41AD-854C-0F54EF584058}" type="slidenum">
              <a:rPr lang="en-US" smtClean="0"/>
              <a:t>6</a:t>
            </a:fld>
            <a:endParaRPr lang="en-US"/>
          </a:p>
        </p:txBody>
      </p:sp>
      <p:sp>
        <p:nvSpPr>
          <p:cNvPr id="12" name="TextBox 11">
            <a:extLst>
              <a:ext uri="{FF2B5EF4-FFF2-40B4-BE49-F238E27FC236}">
                <a16:creationId xmlns:a16="http://schemas.microsoft.com/office/drawing/2014/main" id="{A55E9D7B-BEBC-4DE1-A36E-BF44FF35AFD5}"/>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289702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fontScale="90000"/>
          </a:bodyPr>
          <a:lstStyle/>
          <a:p>
            <a:r>
              <a:rPr lang="en-US" dirty="0"/>
              <a:t>Initiatives Underway</a:t>
            </a:r>
          </a:p>
        </p:txBody>
      </p:sp>
      <p:sp>
        <p:nvSpPr>
          <p:cNvPr id="6" name="Text Placeholder 5">
            <a:extLst>
              <a:ext uri="{FF2B5EF4-FFF2-40B4-BE49-F238E27FC236}">
                <a16:creationId xmlns:a16="http://schemas.microsoft.com/office/drawing/2014/main" id="{C860C89B-B939-4E35-B68D-2FA4F42AC2E5}"/>
              </a:ext>
            </a:extLst>
          </p:cNvPr>
          <p:cNvSpPr>
            <a:spLocks noGrp="1"/>
          </p:cNvSpPr>
          <p:nvPr>
            <p:ph type="body" idx="21"/>
          </p:nvPr>
        </p:nvSpPr>
        <p:spPr>
          <a:xfrm>
            <a:off x="452438" y="1256332"/>
            <a:ext cx="8239125" cy="4995927"/>
          </a:xfrm>
        </p:spPr>
        <p:txBody>
          <a:bodyPr>
            <a:normAutofit/>
          </a:bodyPr>
          <a:lstStyle/>
          <a:p>
            <a:r>
              <a:rPr lang="en-US" sz="2400" dirty="0"/>
              <a:t>$80,000 Community Compact Cabinet Grant (2019):  “Making the Connections” </a:t>
            </a:r>
          </a:p>
          <a:p>
            <a:pPr lvl="2"/>
            <a:r>
              <a:rPr lang="en-US" sz="2000" dirty="0"/>
              <a:t>Sudbury,  Acton, Bolton, Concord, Maynard and Stow; using </a:t>
            </a:r>
            <a:r>
              <a:rPr lang="en-US" sz="2000" dirty="0" err="1"/>
              <a:t>microtransit</a:t>
            </a:r>
            <a:r>
              <a:rPr lang="en-US" sz="2000" dirty="0"/>
              <a:t> to supplement CoA and RTA services (in process)</a:t>
            </a:r>
          </a:p>
          <a:p>
            <a:r>
              <a:rPr lang="en-US" sz="2400" dirty="0"/>
              <a:t>$23,050 MAPC COVID-19 Emergency Taxi Grant 1 (2020)</a:t>
            </a:r>
          </a:p>
          <a:p>
            <a:pPr lvl="1"/>
            <a:r>
              <a:rPr lang="en-US" sz="2000" dirty="0"/>
              <a:t>Sudbury contracted with Tommy’s Taxi and JFK Transportation (concluded 2.28.21)</a:t>
            </a:r>
          </a:p>
          <a:p>
            <a:r>
              <a:rPr lang="en-US" sz="2400" dirty="0"/>
              <a:t>$100,000 MAPC COVID-19 Emergency Taxi Grant 2 (2021)</a:t>
            </a:r>
          </a:p>
          <a:p>
            <a:pPr lvl="1"/>
            <a:r>
              <a:rPr lang="en-US" sz="2000" dirty="0"/>
              <a:t>Sudbury, Concord, Maynard, Stow contracting with Tommy’s Taxi and JFK Transportation (in process)</a:t>
            </a:r>
          </a:p>
          <a:p>
            <a:r>
              <a:rPr lang="en-US" sz="2400" dirty="0"/>
              <a:t>$10,000 </a:t>
            </a:r>
            <a:r>
              <a:rPr lang="en-US" sz="2400" dirty="0" err="1"/>
              <a:t>GoSudbury</a:t>
            </a:r>
            <a:r>
              <a:rPr lang="en-US" sz="2400" dirty="0"/>
              <a:t>! Uber Rides Program Pilot (2021)</a:t>
            </a:r>
          </a:p>
          <a:p>
            <a:pPr lvl="1"/>
            <a:r>
              <a:rPr lang="en-US" sz="2000" dirty="0"/>
              <a:t>Sudbury contracting with Uber as part of Making the Connections</a:t>
            </a:r>
          </a:p>
          <a:p>
            <a:endParaRPr lang="en-US" sz="2400" dirty="0"/>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5" name="TextBox 4">
            <a:extLst>
              <a:ext uri="{FF2B5EF4-FFF2-40B4-BE49-F238E27FC236}">
                <a16:creationId xmlns:a16="http://schemas.microsoft.com/office/drawing/2014/main" id="{5BACD29C-0CBF-4D9C-A796-92CB9368DD2C}"/>
              </a:ext>
            </a:extLst>
          </p:cNvPr>
          <p:cNvSpPr txBox="1"/>
          <p:nvPr/>
        </p:nvSpPr>
        <p:spPr>
          <a:xfrm>
            <a:off x="6019800" y="6174343"/>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37856557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FBCB51-57FA-406E-9E8C-4AB575253A5C}"/>
              </a:ext>
            </a:extLst>
          </p:cNvPr>
          <p:cNvSpPr>
            <a:spLocks noGrp="1"/>
          </p:cNvSpPr>
          <p:nvPr>
            <p:ph type="title"/>
          </p:nvPr>
        </p:nvSpPr>
        <p:spPr/>
        <p:txBody>
          <a:bodyPr>
            <a:normAutofit fontScale="90000"/>
          </a:bodyPr>
          <a:lstStyle/>
          <a:p>
            <a:r>
              <a:rPr lang="en-US" dirty="0"/>
              <a:t>Focus of Initiatives</a:t>
            </a:r>
          </a:p>
        </p:txBody>
      </p:sp>
      <p:sp>
        <p:nvSpPr>
          <p:cNvPr id="9" name="Text Placeholder 8">
            <a:extLst>
              <a:ext uri="{FF2B5EF4-FFF2-40B4-BE49-F238E27FC236}">
                <a16:creationId xmlns:a16="http://schemas.microsoft.com/office/drawing/2014/main" id="{FFEEF513-AAE4-4B9C-BE71-218C698FF1ED}"/>
              </a:ext>
            </a:extLst>
          </p:cNvPr>
          <p:cNvSpPr>
            <a:spLocks noGrp="1"/>
          </p:cNvSpPr>
          <p:nvPr>
            <p:ph type="body" idx="21"/>
          </p:nvPr>
        </p:nvSpPr>
        <p:spPr>
          <a:xfrm>
            <a:off x="603123" y="1265663"/>
            <a:ext cx="8239125" cy="4128007"/>
          </a:xfrm>
        </p:spPr>
        <p:txBody>
          <a:bodyPr>
            <a:normAutofit lnSpcReduction="10000"/>
          </a:bodyPr>
          <a:lstStyle/>
          <a:p>
            <a:pPr marL="82296" indent="0">
              <a:buNone/>
            </a:pPr>
            <a:r>
              <a:rPr lang="en-US" sz="2800" dirty="0"/>
              <a:t>Current focus for all transportation initiatives is </a:t>
            </a:r>
            <a:r>
              <a:rPr lang="en-US" sz="2800" i="1" dirty="0"/>
              <a:t>meeting priority needs</a:t>
            </a:r>
            <a:r>
              <a:rPr lang="en-US" sz="2800" dirty="0"/>
              <a:t>.  For Sudbury, these are defined as transportation to:  healthcare and social services, shopping, community resources, and work.</a:t>
            </a:r>
          </a:p>
          <a:p>
            <a:pPr marL="82296" indent="0">
              <a:buNone/>
            </a:pPr>
            <a:r>
              <a:rPr lang="en-US" sz="2800" i="1" dirty="0"/>
              <a:t>Residents most in need </a:t>
            </a:r>
            <a:r>
              <a:rPr lang="en-US" sz="2800" dirty="0"/>
              <a:t>of such transportation include those:  </a:t>
            </a:r>
          </a:p>
          <a:p>
            <a:r>
              <a:rPr lang="en-US" sz="2400" dirty="0"/>
              <a:t>Over age 50 years, </a:t>
            </a:r>
          </a:p>
          <a:p>
            <a:r>
              <a:rPr lang="en-US" sz="2400" dirty="0"/>
              <a:t>With disability (temporary or permanent) </a:t>
            </a:r>
          </a:p>
          <a:p>
            <a:r>
              <a:rPr lang="en-US" sz="2400" dirty="0"/>
              <a:t>Veterans</a:t>
            </a:r>
          </a:p>
          <a:p>
            <a:r>
              <a:rPr lang="en-US" sz="2400" dirty="0"/>
              <a:t>Financially vulnerable.</a:t>
            </a:r>
          </a:p>
        </p:txBody>
      </p:sp>
      <p:sp>
        <p:nvSpPr>
          <p:cNvPr id="4" name="Slide Number Placeholder 3">
            <a:extLst>
              <a:ext uri="{FF2B5EF4-FFF2-40B4-BE49-F238E27FC236}">
                <a16:creationId xmlns:a16="http://schemas.microsoft.com/office/drawing/2014/main" id="{F264BFB3-748A-46F5-AE0C-59B4350D8D6A}"/>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5" name="TextBox 4">
            <a:extLst>
              <a:ext uri="{FF2B5EF4-FFF2-40B4-BE49-F238E27FC236}">
                <a16:creationId xmlns:a16="http://schemas.microsoft.com/office/drawing/2014/main" id="{C8BD350B-2B9D-479C-9F3D-2BB27D6C14FD}"/>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5254089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9</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Here we can put # of rides, cost per ride, etc.    Take right from one of Alice’s great updates</a:t>
            </a:r>
          </a:p>
          <a:p>
            <a:r>
              <a:rPr lang="en-US" sz="2000" dirty="0"/>
              <a:t>Cost of taxi vs Uber – important to highlight!</a:t>
            </a:r>
          </a:p>
          <a:p>
            <a:r>
              <a:rPr lang="en-US" sz="2000" dirty="0"/>
              <a:t>Where were people going -- transition to the graphics on next page</a:t>
            </a:r>
          </a:p>
          <a:p>
            <a:endParaRPr lang="en-US" dirty="0"/>
          </a:p>
          <a:p>
            <a:endParaRPr lang="en-US" dirty="0"/>
          </a:p>
        </p:txBody>
      </p:sp>
      <p:sp>
        <p:nvSpPr>
          <p:cNvPr id="6" name="TextBox 5">
            <a:extLst>
              <a:ext uri="{FF2B5EF4-FFF2-40B4-BE49-F238E27FC236}">
                <a16:creationId xmlns:a16="http://schemas.microsoft.com/office/drawing/2014/main" id="{BD97D086-51C1-45A1-A8AE-4A9E5A5B5C25}"/>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09/22/2021</a:t>
            </a:r>
          </a:p>
        </p:txBody>
      </p:sp>
    </p:spTree>
    <p:extLst>
      <p:ext uri="{BB962C8B-B14F-4D97-AF65-F5344CB8AC3E}">
        <p14:creationId xmlns:p14="http://schemas.microsoft.com/office/powerpoint/2010/main" val="4189421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237</TotalTime>
  <Words>1535</Words>
  <Application>Microsoft Office PowerPoint</Application>
  <PresentationFormat>On-screen Show (4:3)</PresentationFormat>
  <Paragraphs>125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Courier New</vt:lpstr>
      <vt:lpstr>Gill Sans MT</vt:lpstr>
      <vt:lpstr>Symbol</vt:lpstr>
      <vt:lpstr>Times New Roman</vt:lpstr>
      <vt:lpstr>Verdana</vt:lpstr>
      <vt:lpstr>Wingdings 2</vt:lpstr>
      <vt:lpstr>Solstice</vt:lpstr>
      <vt:lpstr>GoSudbury! Transportation</vt:lpstr>
      <vt:lpstr>History</vt:lpstr>
      <vt:lpstr>History</vt:lpstr>
      <vt:lpstr>History</vt:lpstr>
      <vt:lpstr>The Current Reality</vt:lpstr>
      <vt:lpstr>Transit Deserts (MAPC Data)</vt:lpstr>
      <vt:lpstr>Initiatives Underway</vt:lpstr>
      <vt:lpstr>Focus of Initiatives</vt:lpstr>
      <vt:lpstr>Data Collected</vt:lpstr>
      <vt:lpstr>Data Collected</vt:lpstr>
      <vt:lpstr>Accomplishments to Date</vt:lpstr>
      <vt:lpstr>Lessons Learned</vt:lpstr>
      <vt:lpstr>Lessons Learned</vt:lpstr>
      <vt:lpstr>Target State:  Sustainability</vt:lpstr>
      <vt:lpstr>Target State:  Sustainability</vt:lpstr>
      <vt:lpstr>Thank you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 Sudbury</dc:title>
  <dc:creator>Alice</dc:creator>
  <cp:lastModifiedBy>Carty, Daniel E</cp:lastModifiedBy>
  <cp:revision>21</cp:revision>
  <cp:lastPrinted>2021-09-14T14:20:26Z</cp:lastPrinted>
  <dcterms:created xsi:type="dcterms:W3CDTF">2019-04-20T14:08:03Z</dcterms:created>
  <dcterms:modified xsi:type="dcterms:W3CDTF">2021-09-24T15:25:39Z</dcterms:modified>
</cp:coreProperties>
</file>