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62" r:id="rId2"/>
    <p:sldId id="257" r:id="rId3"/>
    <p:sldId id="271" r:id="rId4"/>
    <p:sldId id="270" r:id="rId5"/>
    <p:sldId id="263" r:id="rId6"/>
    <p:sldId id="258" r:id="rId7"/>
    <p:sldId id="260" r:id="rId8"/>
    <p:sldId id="272" r:id="rId9"/>
    <p:sldId id="264" r:id="rId10"/>
    <p:sldId id="266" r:id="rId11"/>
    <p:sldId id="275" r:id="rId12"/>
    <p:sldId id="273" r:id="rId13"/>
    <p:sldId id="276" r:id="rId14"/>
    <p:sldId id="277" r:id="rId15"/>
    <p:sldId id="261" r:id="rId16"/>
    <p:sldId id="267" r:id="rId17"/>
    <p:sldId id="278" r:id="rId18"/>
    <p:sldId id="269" r:id="rId19"/>
    <p:sldId id="259" r:id="rId20"/>
    <p:sldId id="265" r:id="rId21"/>
    <p:sldId id="282" r:id="rId22"/>
    <p:sldId id="283" r:id="rId23"/>
    <p:sldId id="284" r:id="rId24"/>
    <p:sldId id="281" r:id="rId25"/>
    <p:sldId id="268" r:id="rId26"/>
    <p:sldId id="27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AC338-BF2C-4E94-BAB6-7D416B5D68CF}" v="1" dt="2021-10-01T15:29:5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p:cViewPr>
        <p:scale>
          <a:sx n="70" d="100"/>
          <a:sy n="70" d="100"/>
        </p:scale>
        <p:origin x="508" y="-2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y, Daniel E" userId="02221970-87d0-4e5b-9705-525cee2606a5" providerId="ADAL" clId="{A11AC338-BF2C-4E94-BAB6-7D416B5D68CF}"/>
    <pc:docChg chg="modSld">
      <pc:chgData name="Carty, Daniel E" userId="02221970-87d0-4e5b-9705-525cee2606a5" providerId="ADAL" clId="{A11AC338-BF2C-4E94-BAB6-7D416B5D68CF}" dt="2021-10-01T15:29:55.003" v="0"/>
      <pc:docMkLst>
        <pc:docMk/>
      </pc:docMkLst>
      <pc:sldChg chg="modSp">
        <pc:chgData name="Carty, Daniel E" userId="02221970-87d0-4e5b-9705-525cee2606a5" providerId="ADAL" clId="{A11AC338-BF2C-4E94-BAB6-7D416B5D68CF}" dt="2021-10-01T15:29:55.003" v="0"/>
        <pc:sldMkLst>
          <pc:docMk/>
          <pc:sldMk cId="323627158" sldId="257"/>
        </pc:sldMkLst>
        <pc:spChg chg="mod">
          <ac:chgData name="Carty, Daniel E" userId="02221970-87d0-4e5b-9705-525cee2606a5" providerId="ADAL" clId="{A11AC338-BF2C-4E94-BAB6-7D416B5D68CF}" dt="2021-10-01T15:29:55.003" v="0"/>
          <ac:spMkLst>
            <pc:docMk/>
            <pc:sldMk cId="323627158" sldId="257"/>
            <ac:spMk id="7" creationId="{425050CF-2A7D-4A0F-B201-4779D10E6275}"/>
          </ac:spMkLst>
        </pc:spChg>
      </pc:sldChg>
      <pc:sldChg chg="modSp">
        <pc:chgData name="Carty, Daniel E" userId="02221970-87d0-4e5b-9705-525cee2606a5" providerId="ADAL" clId="{A11AC338-BF2C-4E94-BAB6-7D416B5D68CF}" dt="2021-10-01T15:29:55.003" v="0"/>
        <pc:sldMkLst>
          <pc:docMk/>
          <pc:sldMk cId="2897023687" sldId="258"/>
        </pc:sldMkLst>
        <pc:spChg chg="mod">
          <ac:chgData name="Carty, Daniel E" userId="02221970-87d0-4e5b-9705-525cee2606a5" providerId="ADAL" clId="{A11AC338-BF2C-4E94-BAB6-7D416B5D68CF}" dt="2021-10-01T15:29:55.003" v="0"/>
          <ac:spMkLst>
            <pc:docMk/>
            <pc:sldMk cId="2897023687" sldId="258"/>
            <ac:spMk id="12" creationId="{A55E9D7B-BEBC-4DE1-A36E-BF44FF35AFD5}"/>
          </ac:spMkLst>
        </pc:spChg>
      </pc:sldChg>
      <pc:sldChg chg="modSp">
        <pc:chgData name="Carty, Daniel E" userId="02221970-87d0-4e5b-9705-525cee2606a5" providerId="ADAL" clId="{A11AC338-BF2C-4E94-BAB6-7D416B5D68CF}" dt="2021-10-01T15:29:55.003" v="0"/>
        <pc:sldMkLst>
          <pc:docMk/>
          <pc:sldMk cId="0" sldId="259"/>
        </pc:sldMkLst>
        <pc:spChg chg="mod">
          <ac:chgData name="Carty, Daniel E" userId="02221970-87d0-4e5b-9705-525cee2606a5" providerId="ADAL" clId="{A11AC338-BF2C-4E94-BAB6-7D416B5D68CF}" dt="2021-10-01T15:29:55.003" v="0"/>
          <ac:spMkLst>
            <pc:docMk/>
            <pc:sldMk cId="0" sldId="259"/>
            <ac:spMk id="5" creationId="{8105B875-FBCE-4EEA-A25B-22471E60E2EF}"/>
          </ac:spMkLst>
        </pc:spChg>
      </pc:sldChg>
      <pc:sldChg chg="modSp">
        <pc:chgData name="Carty, Daniel E" userId="02221970-87d0-4e5b-9705-525cee2606a5" providerId="ADAL" clId="{A11AC338-BF2C-4E94-BAB6-7D416B5D68CF}" dt="2021-10-01T15:29:55.003" v="0"/>
        <pc:sldMkLst>
          <pc:docMk/>
          <pc:sldMk cId="3785655737" sldId="260"/>
        </pc:sldMkLst>
        <pc:spChg chg="mod">
          <ac:chgData name="Carty, Daniel E" userId="02221970-87d0-4e5b-9705-525cee2606a5" providerId="ADAL" clId="{A11AC338-BF2C-4E94-BAB6-7D416B5D68CF}" dt="2021-10-01T15:29:55.003" v="0"/>
          <ac:spMkLst>
            <pc:docMk/>
            <pc:sldMk cId="3785655737" sldId="260"/>
            <ac:spMk id="5" creationId="{5BACD29C-0CBF-4D9C-A796-92CB9368DD2C}"/>
          </ac:spMkLst>
        </pc:spChg>
      </pc:sldChg>
      <pc:sldChg chg="modSp">
        <pc:chgData name="Carty, Daniel E" userId="02221970-87d0-4e5b-9705-525cee2606a5" providerId="ADAL" clId="{A11AC338-BF2C-4E94-BAB6-7D416B5D68CF}" dt="2021-10-01T15:29:55.003" v="0"/>
        <pc:sldMkLst>
          <pc:docMk/>
          <pc:sldMk cId="1164622092" sldId="261"/>
        </pc:sldMkLst>
        <pc:spChg chg="mod">
          <ac:chgData name="Carty, Daniel E" userId="02221970-87d0-4e5b-9705-525cee2606a5" providerId="ADAL" clId="{A11AC338-BF2C-4E94-BAB6-7D416B5D68CF}" dt="2021-10-01T15:29:55.003" v="0"/>
          <ac:spMkLst>
            <pc:docMk/>
            <pc:sldMk cId="1164622092" sldId="261"/>
            <ac:spMk id="6" creationId="{098720FF-620F-4A7F-BB3A-435685D23537}"/>
          </ac:spMkLst>
        </pc:spChg>
      </pc:sldChg>
      <pc:sldChg chg="modSp">
        <pc:chgData name="Carty, Daniel E" userId="02221970-87d0-4e5b-9705-525cee2606a5" providerId="ADAL" clId="{A11AC338-BF2C-4E94-BAB6-7D416B5D68CF}" dt="2021-10-01T15:29:55.003" v="0"/>
        <pc:sldMkLst>
          <pc:docMk/>
          <pc:sldMk cId="3731886808" sldId="262"/>
        </pc:sldMkLst>
        <pc:spChg chg="mod">
          <ac:chgData name="Carty, Daniel E" userId="02221970-87d0-4e5b-9705-525cee2606a5" providerId="ADAL" clId="{A11AC338-BF2C-4E94-BAB6-7D416B5D68CF}" dt="2021-10-01T15:29:55.003" v="0"/>
          <ac:spMkLst>
            <pc:docMk/>
            <pc:sldMk cId="3731886808" sldId="262"/>
            <ac:spMk id="2" creationId="{2453EBF3-36F9-456A-AB68-0513F42AE956}"/>
          </ac:spMkLst>
        </pc:spChg>
      </pc:sldChg>
      <pc:sldChg chg="modSp">
        <pc:chgData name="Carty, Daniel E" userId="02221970-87d0-4e5b-9705-525cee2606a5" providerId="ADAL" clId="{A11AC338-BF2C-4E94-BAB6-7D416B5D68CF}" dt="2021-10-01T15:29:55.003" v="0"/>
        <pc:sldMkLst>
          <pc:docMk/>
          <pc:sldMk cId="474785334" sldId="263"/>
        </pc:sldMkLst>
        <pc:spChg chg="mod">
          <ac:chgData name="Carty, Daniel E" userId="02221970-87d0-4e5b-9705-525cee2606a5" providerId="ADAL" clId="{A11AC338-BF2C-4E94-BAB6-7D416B5D68CF}" dt="2021-10-01T15:29:55.003" v="0"/>
          <ac:spMkLst>
            <pc:docMk/>
            <pc:sldMk cId="474785334" sldId="263"/>
            <ac:spMk id="7" creationId="{A5DF18AC-A1E6-4543-BC99-F5F14050E51A}"/>
          </ac:spMkLst>
        </pc:spChg>
      </pc:sldChg>
      <pc:sldChg chg="modSp">
        <pc:chgData name="Carty, Daniel E" userId="02221970-87d0-4e5b-9705-525cee2606a5" providerId="ADAL" clId="{A11AC338-BF2C-4E94-BAB6-7D416B5D68CF}" dt="2021-10-01T15:29:55.003" v="0"/>
        <pc:sldMkLst>
          <pc:docMk/>
          <pc:sldMk cId="4189421051" sldId="264"/>
        </pc:sldMkLst>
        <pc:spChg chg="mod">
          <ac:chgData name="Carty, Daniel E" userId="02221970-87d0-4e5b-9705-525cee2606a5" providerId="ADAL" clId="{A11AC338-BF2C-4E94-BAB6-7D416B5D68CF}" dt="2021-10-01T15:29:55.003" v="0"/>
          <ac:spMkLst>
            <pc:docMk/>
            <pc:sldMk cId="4189421051" sldId="264"/>
            <ac:spMk id="6" creationId="{BD97D086-51C1-45A1-A8AE-4A9E5A5B5C25}"/>
          </ac:spMkLst>
        </pc:spChg>
      </pc:sldChg>
      <pc:sldChg chg="modSp">
        <pc:chgData name="Carty, Daniel E" userId="02221970-87d0-4e5b-9705-525cee2606a5" providerId="ADAL" clId="{A11AC338-BF2C-4E94-BAB6-7D416B5D68CF}" dt="2021-10-01T15:29:55.003" v="0"/>
        <pc:sldMkLst>
          <pc:docMk/>
          <pc:sldMk cId="3045145959" sldId="265"/>
        </pc:sldMkLst>
        <pc:spChg chg="mod">
          <ac:chgData name="Carty, Daniel E" userId="02221970-87d0-4e5b-9705-525cee2606a5" providerId="ADAL" clId="{A11AC338-BF2C-4E94-BAB6-7D416B5D68CF}" dt="2021-10-01T15:29:55.003" v="0"/>
          <ac:spMkLst>
            <pc:docMk/>
            <pc:sldMk cId="3045145959" sldId="265"/>
            <ac:spMk id="4" creationId="{BBC22B68-CC84-4B6E-B8E4-550ACCE68E99}"/>
          </ac:spMkLst>
        </pc:spChg>
      </pc:sldChg>
      <pc:sldChg chg="modSp">
        <pc:chgData name="Carty, Daniel E" userId="02221970-87d0-4e5b-9705-525cee2606a5" providerId="ADAL" clId="{A11AC338-BF2C-4E94-BAB6-7D416B5D68CF}" dt="2021-10-01T15:29:55.003" v="0"/>
        <pc:sldMkLst>
          <pc:docMk/>
          <pc:sldMk cId="3322945318" sldId="266"/>
        </pc:sldMkLst>
        <pc:spChg chg="mod">
          <ac:chgData name="Carty, Daniel E" userId="02221970-87d0-4e5b-9705-525cee2606a5" providerId="ADAL" clId="{A11AC338-BF2C-4E94-BAB6-7D416B5D68CF}" dt="2021-10-01T15:29:55.003" v="0"/>
          <ac:spMkLst>
            <pc:docMk/>
            <pc:sldMk cId="3322945318" sldId="266"/>
            <ac:spMk id="6" creationId="{64E37F74-BE8B-4BAC-9B42-79B79B69BADF}"/>
          </ac:spMkLst>
        </pc:spChg>
      </pc:sldChg>
      <pc:sldChg chg="modSp">
        <pc:chgData name="Carty, Daniel E" userId="02221970-87d0-4e5b-9705-525cee2606a5" providerId="ADAL" clId="{A11AC338-BF2C-4E94-BAB6-7D416B5D68CF}" dt="2021-10-01T15:29:55.003" v="0"/>
        <pc:sldMkLst>
          <pc:docMk/>
          <pc:sldMk cId="230217416" sldId="267"/>
        </pc:sldMkLst>
        <pc:spChg chg="mod">
          <ac:chgData name="Carty, Daniel E" userId="02221970-87d0-4e5b-9705-525cee2606a5" providerId="ADAL" clId="{A11AC338-BF2C-4E94-BAB6-7D416B5D68CF}" dt="2021-10-01T15:29:55.003" v="0"/>
          <ac:spMkLst>
            <pc:docMk/>
            <pc:sldMk cId="230217416" sldId="267"/>
            <ac:spMk id="6" creationId="{B5D73A70-2CEA-4330-8CD8-EA8B64F3558F}"/>
          </ac:spMkLst>
        </pc:spChg>
      </pc:sldChg>
      <pc:sldChg chg="modSp">
        <pc:chgData name="Carty, Daniel E" userId="02221970-87d0-4e5b-9705-525cee2606a5" providerId="ADAL" clId="{A11AC338-BF2C-4E94-BAB6-7D416B5D68CF}" dt="2021-10-01T15:29:55.003" v="0"/>
        <pc:sldMkLst>
          <pc:docMk/>
          <pc:sldMk cId="4034503000" sldId="268"/>
        </pc:sldMkLst>
        <pc:spChg chg="mod">
          <ac:chgData name="Carty, Daniel E" userId="02221970-87d0-4e5b-9705-525cee2606a5" providerId="ADAL" clId="{A11AC338-BF2C-4E94-BAB6-7D416B5D68CF}" dt="2021-10-01T15:29:55.003" v="0"/>
          <ac:spMkLst>
            <pc:docMk/>
            <pc:sldMk cId="4034503000" sldId="268"/>
            <ac:spMk id="4" creationId="{C48198CD-B61D-4800-9CA8-1508012C749B}"/>
          </ac:spMkLst>
        </pc:spChg>
      </pc:sldChg>
      <pc:sldChg chg="modSp">
        <pc:chgData name="Carty, Daniel E" userId="02221970-87d0-4e5b-9705-525cee2606a5" providerId="ADAL" clId="{A11AC338-BF2C-4E94-BAB6-7D416B5D68CF}" dt="2021-10-01T15:29:55.003" v="0"/>
        <pc:sldMkLst>
          <pc:docMk/>
          <pc:sldMk cId="141910351" sldId="269"/>
        </pc:sldMkLst>
        <pc:spChg chg="mod">
          <ac:chgData name="Carty, Daniel E" userId="02221970-87d0-4e5b-9705-525cee2606a5" providerId="ADAL" clId="{A11AC338-BF2C-4E94-BAB6-7D416B5D68CF}" dt="2021-10-01T15:29:55.003" v="0"/>
          <ac:spMkLst>
            <pc:docMk/>
            <pc:sldMk cId="141910351" sldId="269"/>
            <ac:spMk id="6" creationId="{FC126D64-264E-4D9F-B913-F4D41EADE984}"/>
          </ac:spMkLst>
        </pc:spChg>
      </pc:sldChg>
      <pc:sldChg chg="modSp">
        <pc:chgData name="Carty, Daniel E" userId="02221970-87d0-4e5b-9705-525cee2606a5" providerId="ADAL" clId="{A11AC338-BF2C-4E94-BAB6-7D416B5D68CF}" dt="2021-10-01T15:29:55.003" v="0"/>
        <pc:sldMkLst>
          <pc:docMk/>
          <pc:sldMk cId="1162026792" sldId="270"/>
        </pc:sldMkLst>
        <pc:spChg chg="mod">
          <ac:chgData name="Carty, Daniel E" userId="02221970-87d0-4e5b-9705-525cee2606a5" providerId="ADAL" clId="{A11AC338-BF2C-4E94-BAB6-7D416B5D68CF}" dt="2021-10-01T15:29:55.003" v="0"/>
          <ac:spMkLst>
            <pc:docMk/>
            <pc:sldMk cId="1162026792" sldId="270"/>
            <ac:spMk id="7" creationId="{4D0D5022-B64B-4546-B893-1290EAFBBE4B}"/>
          </ac:spMkLst>
        </pc:spChg>
      </pc:sldChg>
      <pc:sldChg chg="modSp">
        <pc:chgData name="Carty, Daniel E" userId="02221970-87d0-4e5b-9705-525cee2606a5" providerId="ADAL" clId="{A11AC338-BF2C-4E94-BAB6-7D416B5D68CF}" dt="2021-10-01T15:29:55.003" v="0"/>
        <pc:sldMkLst>
          <pc:docMk/>
          <pc:sldMk cId="1174670708" sldId="271"/>
        </pc:sldMkLst>
        <pc:spChg chg="mod">
          <ac:chgData name="Carty, Daniel E" userId="02221970-87d0-4e5b-9705-525cee2606a5" providerId="ADAL" clId="{A11AC338-BF2C-4E94-BAB6-7D416B5D68CF}" dt="2021-10-01T15:29:55.003" v="0"/>
          <ac:spMkLst>
            <pc:docMk/>
            <pc:sldMk cId="1174670708" sldId="271"/>
            <ac:spMk id="5" creationId="{DAB88941-7EF7-4133-9804-332E8A884437}"/>
          </ac:spMkLst>
        </pc:spChg>
      </pc:sldChg>
      <pc:sldChg chg="modSp">
        <pc:chgData name="Carty, Daniel E" userId="02221970-87d0-4e5b-9705-525cee2606a5" providerId="ADAL" clId="{A11AC338-BF2C-4E94-BAB6-7D416B5D68CF}" dt="2021-10-01T15:29:55.003" v="0"/>
        <pc:sldMkLst>
          <pc:docMk/>
          <pc:sldMk cId="525408945" sldId="272"/>
        </pc:sldMkLst>
        <pc:spChg chg="mod">
          <ac:chgData name="Carty, Daniel E" userId="02221970-87d0-4e5b-9705-525cee2606a5" providerId="ADAL" clId="{A11AC338-BF2C-4E94-BAB6-7D416B5D68CF}" dt="2021-10-01T15:29:55.003" v="0"/>
          <ac:spMkLst>
            <pc:docMk/>
            <pc:sldMk cId="525408945" sldId="272"/>
            <ac:spMk id="5" creationId="{C8BD350B-2B9D-479C-9F3D-2BB27D6C14FD}"/>
          </ac:spMkLst>
        </pc:spChg>
      </pc:sldChg>
      <pc:sldChg chg="modSp">
        <pc:chgData name="Carty, Daniel E" userId="02221970-87d0-4e5b-9705-525cee2606a5" providerId="ADAL" clId="{A11AC338-BF2C-4E94-BAB6-7D416B5D68CF}" dt="2021-10-01T15:29:55.003" v="0"/>
        <pc:sldMkLst>
          <pc:docMk/>
          <pc:sldMk cId="3175458725" sldId="273"/>
        </pc:sldMkLst>
        <pc:spChg chg="mod">
          <ac:chgData name="Carty, Daniel E" userId="02221970-87d0-4e5b-9705-525cee2606a5" providerId="ADAL" clId="{A11AC338-BF2C-4E94-BAB6-7D416B5D68CF}" dt="2021-10-01T15:29:55.003" v="0"/>
          <ac:spMkLst>
            <pc:docMk/>
            <pc:sldMk cId="3175458725" sldId="273"/>
            <ac:spMk id="6" creationId="{64E37F74-BE8B-4BAC-9B42-79B79B69BADF}"/>
          </ac:spMkLst>
        </pc:spChg>
      </pc:sldChg>
      <pc:sldChg chg="modSp">
        <pc:chgData name="Carty, Daniel E" userId="02221970-87d0-4e5b-9705-525cee2606a5" providerId="ADAL" clId="{A11AC338-BF2C-4E94-BAB6-7D416B5D68CF}" dt="2021-10-01T15:29:55.003" v="0"/>
        <pc:sldMkLst>
          <pc:docMk/>
          <pc:sldMk cId="849241545" sldId="275"/>
        </pc:sldMkLst>
        <pc:spChg chg="mod">
          <ac:chgData name="Carty, Daniel E" userId="02221970-87d0-4e5b-9705-525cee2606a5" providerId="ADAL" clId="{A11AC338-BF2C-4E94-BAB6-7D416B5D68CF}" dt="2021-10-01T15:29:55.003" v="0"/>
          <ac:spMkLst>
            <pc:docMk/>
            <pc:sldMk cId="849241545" sldId="275"/>
            <ac:spMk id="6" creationId="{64E37F74-BE8B-4BAC-9B42-79B79B69BADF}"/>
          </ac:spMkLst>
        </pc:spChg>
      </pc:sldChg>
      <pc:sldChg chg="modSp">
        <pc:chgData name="Carty, Daniel E" userId="02221970-87d0-4e5b-9705-525cee2606a5" providerId="ADAL" clId="{A11AC338-BF2C-4E94-BAB6-7D416B5D68CF}" dt="2021-10-01T15:29:55.003" v="0"/>
        <pc:sldMkLst>
          <pc:docMk/>
          <pc:sldMk cId="3434678758" sldId="276"/>
        </pc:sldMkLst>
        <pc:spChg chg="mod">
          <ac:chgData name="Carty, Daniel E" userId="02221970-87d0-4e5b-9705-525cee2606a5" providerId="ADAL" clId="{A11AC338-BF2C-4E94-BAB6-7D416B5D68CF}" dt="2021-10-01T15:29:55.003" v="0"/>
          <ac:spMkLst>
            <pc:docMk/>
            <pc:sldMk cId="3434678758" sldId="276"/>
            <ac:spMk id="6" creationId="{64E37F74-BE8B-4BAC-9B42-79B79B69BADF}"/>
          </ac:spMkLst>
        </pc:spChg>
      </pc:sldChg>
      <pc:sldChg chg="modSp">
        <pc:chgData name="Carty, Daniel E" userId="02221970-87d0-4e5b-9705-525cee2606a5" providerId="ADAL" clId="{A11AC338-BF2C-4E94-BAB6-7D416B5D68CF}" dt="2021-10-01T15:29:55.003" v="0"/>
        <pc:sldMkLst>
          <pc:docMk/>
          <pc:sldMk cId="3968353671" sldId="277"/>
        </pc:sldMkLst>
        <pc:spChg chg="mod">
          <ac:chgData name="Carty, Daniel E" userId="02221970-87d0-4e5b-9705-525cee2606a5" providerId="ADAL" clId="{A11AC338-BF2C-4E94-BAB6-7D416B5D68CF}" dt="2021-10-01T15:29:55.003" v="0"/>
          <ac:spMkLst>
            <pc:docMk/>
            <pc:sldMk cId="3968353671" sldId="277"/>
            <ac:spMk id="6" creationId="{64E37F74-BE8B-4BAC-9B42-79B79B69BADF}"/>
          </ac:spMkLst>
        </pc:spChg>
      </pc:sldChg>
      <pc:sldChg chg="modSp">
        <pc:chgData name="Carty, Daniel E" userId="02221970-87d0-4e5b-9705-525cee2606a5" providerId="ADAL" clId="{A11AC338-BF2C-4E94-BAB6-7D416B5D68CF}" dt="2021-10-01T15:29:55.003" v="0"/>
        <pc:sldMkLst>
          <pc:docMk/>
          <pc:sldMk cId="3032304742" sldId="278"/>
        </pc:sldMkLst>
        <pc:spChg chg="mod">
          <ac:chgData name="Carty, Daniel E" userId="02221970-87d0-4e5b-9705-525cee2606a5" providerId="ADAL" clId="{A11AC338-BF2C-4E94-BAB6-7D416B5D68CF}" dt="2021-10-01T15:29:55.003" v="0"/>
          <ac:spMkLst>
            <pc:docMk/>
            <pc:sldMk cId="3032304742" sldId="278"/>
            <ac:spMk id="6" creationId="{B5D73A70-2CEA-4330-8CD8-EA8B64F3558F}"/>
          </ac:spMkLst>
        </pc:spChg>
      </pc:sldChg>
      <pc:sldChg chg="modSp">
        <pc:chgData name="Carty, Daniel E" userId="02221970-87d0-4e5b-9705-525cee2606a5" providerId="ADAL" clId="{A11AC338-BF2C-4E94-BAB6-7D416B5D68CF}" dt="2021-10-01T15:29:55.003" v="0"/>
        <pc:sldMkLst>
          <pc:docMk/>
          <pc:sldMk cId="612851197" sldId="279"/>
        </pc:sldMkLst>
        <pc:spChg chg="mod">
          <ac:chgData name="Carty, Daniel E" userId="02221970-87d0-4e5b-9705-525cee2606a5" providerId="ADAL" clId="{A11AC338-BF2C-4E94-BAB6-7D416B5D68CF}" dt="2021-10-01T15:29:55.003" v="0"/>
          <ac:spMkLst>
            <pc:docMk/>
            <pc:sldMk cId="612851197" sldId="279"/>
            <ac:spMk id="4" creationId="{C48198CD-B61D-4800-9CA8-1508012C749B}"/>
          </ac:spMkLst>
        </pc:spChg>
      </pc:sldChg>
      <pc:sldChg chg="modSp">
        <pc:chgData name="Carty, Daniel E" userId="02221970-87d0-4e5b-9705-525cee2606a5" providerId="ADAL" clId="{A11AC338-BF2C-4E94-BAB6-7D416B5D68CF}" dt="2021-10-01T15:29:55.003" v="0"/>
        <pc:sldMkLst>
          <pc:docMk/>
          <pc:sldMk cId="2776073486" sldId="281"/>
        </pc:sldMkLst>
        <pc:spChg chg="mod">
          <ac:chgData name="Carty, Daniel E" userId="02221970-87d0-4e5b-9705-525cee2606a5" providerId="ADAL" clId="{A11AC338-BF2C-4E94-BAB6-7D416B5D68CF}" dt="2021-10-01T15:29:55.003" v="0"/>
          <ac:spMkLst>
            <pc:docMk/>
            <pc:sldMk cId="2776073486" sldId="281"/>
            <ac:spMk id="4" creationId="{BBC22B68-CC84-4B6E-B8E4-550ACCE68E99}"/>
          </ac:spMkLst>
        </pc:spChg>
      </pc:sldChg>
      <pc:sldChg chg="modSp">
        <pc:chgData name="Carty, Daniel E" userId="02221970-87d0-4e5b-9705-525cee2606a5" providerId="ADAL" clId="{A11AC338-BF2C-4E94-BAB6-7D416B5D68CF}" dt="2021-10-01T15:29:55.003" v="0"/>
        <pc:sldMkLst>
          <pc:docMk/>
          <pc:sldMk cId="299585854" sldId="282"/>
        </pc:sldMkLst>
        <pc:spChg chg="mod">
          <ac:chgData name="Carty, Daniel E" userId="02221970-87d0-4e5b-9705-525cee2606a5" providerId="ADAL" clId="{A11AC338-BF2C-4E94-BAB6-7D416B5D68CF}" dt="2021-10-01T15:29:55.003" v="0"/>
          <ac:spMkLst>
            <pc:docMk/>
            <pc:sldMk cId="299585854" sldId="282"/>
            <ac:spMk id="4" creationId="{BBC22B68-CC84-4B6E-B8E4-550ACCE68E99}"/>
          </ac:spMkLst>
        </pc:spChg>
      </pc:sldChg>
      <pc:sldChg chg="modSp">
        <pc:chgData name="Carty, Daniel E" userId="02221970-87d0-4e5b-9705-525cee2606a5" providerId="ADAL" clId="{A11AC338-BF2C-4E94-BAB6-7D416B5D68CF}" dt="2021-10-01T15:29:55.003" v="0"/>
        <pc:sldMkLst>
          <pc:docMk/>
          <pc:sldMk cId="818993179" sldId="283"/>
        </pc:sldMkLst>
        <pc:spChg chg="mod">
          <ac:chgData name="Carty, Daniel E" userId="02221970-87d0-4e5b-9705-525cee2606a5" providerId="ADAL" clId="{A11AC338-BF2C-4E94-BAB6-7D416B5D68CF}" dt="2021-10-01T15:29:55.003" v="0"/>
          <ac:spMkLst>
            <pc:docMk/>
            <pc:sldMk cId="818993179" sldId="283"/>
            <ac:spMk id="4" creationId="{BBC22B68-CC84-4B6E-B8E4-550ACCE68E99}"/>
          </ac:spMkLst>
        </pc:spChg>
      </pc:sldChg>
      <pc:sldChg chg="modSp">
        <pc:chgData name="Carty, Daniel E" userId="02221970-87d0-4e5b-9705-525cee2606a5" providerId="ADAL" clId="{A11AC338-BF2C-4E94-BAB6-7D416B5D68CF}" dt="2021-10-01T15:29:55.003" v="0"/>
        <pc:sldMkLst>
          <pc:docMk/>
          <pc:sldMk cId="3774782557" sldId="284"/>
        </pc:sldMkLst>
        <pc:spChg chg="mod">
          <ac:chgData name="Carty, Daniel E" userId="02221970-87d0-4e5b-9705-525cee2606a5" providerId="ADAL" clId="{A11AC338-BF2C-4E94-BAB6-7D416B5D68CF}" dt="2021-10-01T15:29:55.003" v="0"/>
          <ac:spMkLst>
            <pc:docMk/>
            <pc:sldMk cId="3774782557" sldId="284"/>
            <ac:spMk id="4" creationId="{BBC22B68-CC84-4B6E-B8E4-550ACCE68E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3" tIns="46576" rIns="93153" bIns="46576"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53" tIns="46576" rIns="93153" bIns="46576" rtlCol="0"/>
          <a:lstStyle>
            <a:lvl1pPr algn="r">
              <a:defRPr sz="1200"/>
            </a:lvl1pPr>
          </a:lstStyle>
          <a:p>
            <a:fld id="{6D1A891F-055D-4C62-B20B-36332346A0AE}" type="datetimeFigureOut">
              <a:rPr lang="en-US" smtClean="0"/>
              <a:t>10/1/2021</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53" tIns="46576" rIns="93153"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53" tIns="46576" rIns="93153" bIns="46576" rtlCol="0" anchor="b"/>
          <a:lstStyle>
            <a:lvl1pPr algn="r">
              <a:defRPr sz="1200"/>
            </a:lvl1pPr>
          </a:lstStyle>
          <a:p>
            <a:fld id="{F4A39920-BC7A-479E-96DE-028657954460}" type="slidenum">
              <a:rPr lang="en-US" smtClean="0"/>
              <a:t>‹#›</a:t>
            </a:fld>
            <a:endParaRPr lang="en-US"/>
          </a:p>
        </p:txBody>
      </p:sp>
    </p:spTree>
    <p:extLst>
      <p:ext uri="{BB962C8B-B14F-4D97-AF65-F5344CB8AC3E}">
        <p14:creationId xmlns:p14="http://schemas.microsoft.com/office/powerpoint/2010/main" val="219558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3" tIns="46576" rIns="93153" bIns="46576"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3" tIns="46576" rIns="93153" bIns="46576" rtlCol="0"/>
          <a:lstStyle>
            <a:lvl1pPr algn="r">
              <a:defRPr sz="1200"/>
            </a:lvl1pPr>
          </a:lstStyle>
          <a:p>
            <a:fld id="{C9C81883-228D-4F3F-B274-A915FED7C312}" type="datetimeFigureOut">
              <a:rPr lang="en-US" smtClean="0"/>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3" tIns="46576" rIns="93153"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3" tIns="46576" rIns="93153"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53" tIns="46576" rIns="93153"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53" tIns="46576" rIns="93153" bIns="46576" rtlCol="0" anchor="b"/>
          <a:lstStyle>
            <a:lvl1pPr algn="r">
              <a:defRPr sz="1200"/>
            </a:lvl1pPr>
          </a:lstStyle>
          <a:p>
            <a:fld id="{4773517D-3F45-4E6C-A779-DFA71D1FC4AA}" type="slidenum">
              <a:rPr lang="en-US" smtClean="0"/>
              <a:t>‹#›</a:t>
            </a:fld>
            <a:endParaRPr lang="en-US"/>
          </a:p>
        </p:txBody>
      </p:sp>
    </p:spTree>
    <p:extLst>
      <p:ext uri="{BB962C8B-B14F-4D97-AF65-F5344CB8AC3E}">
        <p14:creationId xmlns:p14="http://schemas.microsoft.com/office/powerpoint/2010/main" val="69450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normAutofit/>
          </a:bodyPr>
          <a:lstStyle>
            <a:lvl1pPr algn="l">
              <a:defRPr sz="3600" baseline="0"/>
            </a:lvl1pPr>
            <a:extLst/>
          </a:lstStyle>
          <a:p>
            <a:r>
              <a:rPr kumimoji="0" lang="en-US" dirty="0"/>
              <a:t>Click to edit Master title style</a:t>
            </a:r>
          </a:p>
        </p:txBody>
      </p:sp>
      <p:sp>
        <p:nvSpPr>
          <p:cNvPr id="22" name="Subtitle 21"/>
          <p:cNvSpPr>
            <a:spLocks noGrp="1"/>
          </p:cNvSpPr>
          <p:nvPr>
            <p:ph type="subTitle" idx="1"/>
          </p:nvPr>
        </p:nvSpPr>
        <p:spPr>
          <a:xfrm>
            <a:off x="1432560" y="1850064"/>
            <a:ext cx="7406640" cy="1752600"/>
          </a:xfrm>
        </p:spPr>
        <p:txBody>
          <a:bodyPr tIns="0">
            <a:normAutofit/>
          </a:bodyPr>
          <a:lstStyle>
            <a:lvl1pPr marL="2743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7" name="Date Placeholder 6"/>
          <p:cNvSpPr>
            <a:spLocks noGrp="1"/>
          </p:cNvSpPr>
          <p:nvPr>
            <p:ph type="dt" sz="half" idx="10"/>
          </p:nvPr>
        </p:nvSpPr>
        <p:spPr/>
        <p:txBody>
          <a:bodyPr/>
          <a:lstStyle/>
          <a:p>
            <a:endParaRPr lang="en-US" dirty="0"/>
          </a:p>
        </p:txBody>
      </p:sp>
      <p:sp>
        <p:nvSpPr>
          <p:cNvPr id="20" name="Footer Placeholder 19"/>
          <p:cNvSpPr>
            <a:spLocks noGrp="1"/>
          </p:cNvSpPr>
          <p:nvPr>
            <p:ph type="ftr" sz="quarter" idx="11"/>
          </p:nvPr>
        </p:nvSpPr>
        <p:spPr/>
        <p:txBody>
          <a:bodyPr/>
          <a:lstStyle/>
          <a:p>
            <a:r>
              <a:rPr lang="en-US"/>
              <a:t>\\</a:t>
            </a:r>
            <a:endParaRPr lang="en-US" dirty="0"/>
          </a:p>
        </p:txBody>
      </p:sp>
      <p:sp>
        <p:nvSpPr>
          <p:cNvPr id="10" name="Slide Number Placeholder 9"/>
          <p:cNvSpPr>
            <a:spLocks noGrp="1"/>
          </p:cNvSpPr>
          <p:nvPr>
            <p:ph type="sldNum" sz="quarter" idx="12"/>
          </p:nvPr>
        </p:nvSpPr>
        <p:spPr/>
        <p:txBody>
          <a:bodyPr/>
          <a:lstStyle/>
          <a:p>
            <a:fld id="{071789FD-49D5-41AD-854C-0F54EF58405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52438" y="539750"/>
            <a:ext cx="8239125" cy="716582"/>
          </a:xfrm>
          <a:prstGeom prst="rect">
            <a:avLst/>
          </a:prstGeom>
        </p:spPr>
        <p:txBody>
          <a:bodyPr/>
          <a:lstStyle/>
          <a:p>
            <a:r>
              <a:t>Slide Title</a:t>
            </a:r>
          </a:p>
        </p:txBody>
      </p:sp>
      <p:sp>
        <p:nvSpPr>
          <p:cNvPr id="44" name="Body Level One…"/>
          <p:cNvSpPr txBox="1">
            <a:spLocks noGrp="1"/>
          </p:cNvSpPr>
          <p:nvPr>
            <p:ph type="body" idx="21" hasCustomPrompt="1"/>
          </p:nvPr>
        </p:nvSpPr>
        <p:spPr>
          <a:xfrm>
            <a:off x="452438" y="2124252"/>
            <a:ext cx="8239125" cy="4128007"/>
          </a:xfrm>
          <a:prstGeom prst="rect">
            <a:avLst/>
          </a:prstGeom>
        </p:spPr>
        <p:txBody>
          <a:bodyPr numCol="1" spcCol="38100"/>
          <a:lstStyle>
            <a:lvl2pPr marL="457200" indent="-228600">
              <a:buFont typeface="Courier New" panose="02070309020205020404" pitchFamily="49" charset="0"/>
              <a:buChar char="o"/>
              <a:defRPr sz="1350"/>
            </a:lvl2pPr>
          </a:lstStyle>
          <a:p>
            <a:r>
              <a:rPr dirty="0"/>
              <a:t>Slide bullet text</a:t>
            </a:r>
            <a:endParaRPr lang="en-US" dirty="0"/>
          </a:p>
          <a:p>
            <a:pPr lvl="1"/>
            <a:endParaRPr lang="en-US" dirty="0"/>
          </a:p>
          <a:p>
            <a:pPr lvl="1"/>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0101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071789FD-49D5-41AD-854C-0F54EF58405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1789FD-49D5-41AD-854C-0F54EF58405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aarp.org/livable-communities/net-work-agefriendly-communities/info-2014/an-introduction.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5882A0-C1BE-44DB-B0A7-A5944AB54FF5}"/>
              </a:ext>
            </a:extLst>
          </p:cNvPr>
          <p:cNvSpPr>
            <a:spLocks noGrp="1"/>
          </p:cNvSpPr>
          <p:nvPr>
            <p:ph type="ctrTitle"/>
          </p:nvPr>
        </p:nvSpPr>
        <p:spPr/>
        <p:txBody>
          <a:bodyPr>
            <a:normAutofit/>
          </a:bodyPr>
          <a:lstStyle/>
          <a:p>
            <a:r>
              <a:rPr lang="en-US" sz="4000" dirty="0" err="1"/>
              <a:t>GoSudbury</a:t>
            </a:r>
            <a:r>
              <a:rPr lang="en-US" sz="4000" dirty="0"/>
              <a:t>! Transportation</a:t>
            </a:r>
          </a:p>
        </p:txBody>
      </p:sp>
      <p:sp>
        <p:nvSpPr>
          <p:cNvPr id="7" name="Content Placeholder 6">
            <a:extLst>
              <a:ext uri="{FF2B5EF4-FFF2-40B4-BE49-F238E27FC236}">
                <a16:creationId xmlns:a16="http://schemas.microsoft.com/office/drawing/2014/main" id="{F8D30103-C4FE-4E22-9FCF-44F06CCB8567}"/>
              </a:ext>
            </a:extLst>
          </p:cNvPr>
          <p:cNvSpPr>
            <a:spLocks noGrp="1"/>
          </p:cNvSpPr>
          <p:nvPr>
            <p:ph type="subTitle" idx="1"/>
          </p:nvPr>
        </p:nvSpPr>
        <p:spPr/>
        <p:txBody>
          <a:bodyPr/>
          <a:lstStyle/>
          <a:p>
            <a:endParaRPr lang="en-US" dirty="0"/>
          </a:p>
          <a:p>
            <a:endParaRPr lang="en-US" dirty="0"/>
          </a:p>
          <a:p>
            <a:r>
              <a:rPr lang="en-US" sz="3200" dirty="0"/>
              <a:t>Update to Select Board, 19 October 2021</a:t>
            </a:r>
          </a:p>
        </p:txBody>
      </p:sp>
      <p:sp>
        <p:nvSpPr>
          <p:cNvPr id="4" name="Date Placeholder 3">
            <a:extLst>
              <a:ext uri="{FF2B5EF4-FFF2-40B4-BE49-F238E27FC236}">
                <a16:creationId xmlns:a16="http://schemas.microsoft.com/office/drawing/2014/main" id="{440ADE52-A507-4478-AA8A-81FC93F93F7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C5A75CEF-BEE6-42BA-AA7F-BD0C7297356B}"/>
              </a:ext>
            </a:extLst>
          </p:cNvPr>
          <p:cNvSpPr>
            <a:spLocks noGrp="1"/>
          </p:cNvSpPr>
          <p:nvPr>
            <p:ph type="sldNum" sz="quarter" idx="12"/>
          </p:nvPr>
        </p:nvSpPr>
        <p:spPr/>
        <p:txBody>
          <a:bodyPr/>
          <a:lstStyle/>
          <a:p>
            <a:fld id="{071789FD-49D5-41AD-854C-0F54EF584058}" type="slidenum">
              <a:rPr lang="en-US" smtClean="0"/>
              <a:t>1</a:t>
            </a:fld>
            <a:endParaRPr lang="en-US"/>
          </a:p>
        </p:txBody>
      </p:sp>
      <p:sp>
        <p:nvSpPr>
          <p:cNvPr id="2" name="TextBox 1">
            <a:extLst>
              <a:ext uri="{FF2B5EF4-FFF2-40B4-BE49-F238E27FC236}">
                <a16:creationId xmlns:a16="http://schemas.microsoft.com/office/drawing/2014/main" id="{2453EBF3-36F9-456A-AB68-0513F42AE956}"/>
              </a:ext>
            </a:extLst>
          </p:cNvPr>
          <p:cNvSpPr txBox="1"/>
          <p:nvPr/>
        </p:nvSpPr>
        <p:spPr>
          <a:xfrm>
            <a:off x="5890846" y="6412468"/>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373188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10</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a:p>
          <a:p>
            <a:r>
              <a:rPr lang="en-US" sz="2000" dirty="0"/>
              <a:t>Absolutely, and we need to “show” data on taxi usage, especially during first grant—such as registrants with disability (see my Excel excerpt sent to Doug</a:t>
            </a:r>
          </a:p>
          <a:p>
            <a:endParaRPr lang="en-US" sz="2000" dirty="0"/>
          </a:p>
          <a:p>
            <a:r>
              <a:rPr lang="en-US" sz="2000" dirty="0"/>
              <a:t>Need more data </a:t>
            </a:r>
            <a:r>
              <a:rPr lang="en-US" sz="2000" dirty="0" err="1"/>
              <a:t>w.r.t.</a:t>
            </a:r>
            <a:r>
              <a:rPr lang="en-US" sz="2000" dirty="0"/>
              <a:t> riders w/ disabilities</a:t>
            </a:r>
          </a:p>
        </p:txBody>
      </p:sp>
      <p:sp>
        <p:nvSpPr>
          <p:cNvPr id="6" name="TextBox 5">
            <a:extLst>
              <a:ext uri="{FF2B5EF4-FFF2-40B4-BE49-F238E27FC236}">
                <a16:creationId xmlns:a16="http://schemas.microsoft.com/office/drawing/2014/main" id="{64E37F74-BE8B-4BAC-9B42-79B79B69BAD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
        <p:nvSpPr>
          <p:cNvPr id="7" name="TextBox 6">
            <a:extLst>
              <a:ext uri="{FF2B5EF4-FFF2-40B4-BE49-F238E27FC236}">
                <a16:creationId xmlns:a16="http://schemas.microsoft.com/office/drawing/2014/main" id="{6905AD58-DE6E-40B4-B173-B95CA9AA7B30}"/>
              </a:ext>
            </a:extLst>
          </p:cNvPr>
          <p:cNvSpPr txBox="1"/>
          <p:nvPr/>
        </p:nvSpPr>
        <p:spPr>
          <a:xfrm>
            <a:off x="3276600" y="3702040"/>
            <a:ext cx="2670048" cy="3970318"/>
          </a:xfrm>
          <a:prstGeom prst="rect">
            <a:avLst/>
          </a:prstGeom>
          <a:noFill/>
          <a:ln>
            <a:solidFill>
              <a:schemeClr val="accent1"/>
            </a:solidFill>
          </a:ln>
        </p:spPr>
        <p:txBody>
          <a:bodyPr wrap="square" rtlCol="0">
            <a:spAutoFit/>
          </a:bodyPr>
          <a:lstStyle/>
          <a:p>
            <a:r>
              <a:rPr lang="en-US" dirty="0"/>
              <a:t>10/1   Here we want to show the 47% of people signed up for taxi program identified w/ Disability</a:t>
            </a:r>
          </a:p>
          <a:p>
            <a:endParaRPr lang="en-US" dirty="0"/>
          </a:p>
          <a:p>
            <a:r>
              <a:rPr lang="en-US" dirty="0"/>
              <a:t>Avg usage of WAV rides/</a:t>
            </a:r>
            <a:r>
              <a:rPr lang="en-US" dirty="0" err="1"/>
              <a:t>mo</a:t>
            </a:r>
            <a:r>
              <a:rPr lang="en-US" dirty="0"/>
              <a:t> is 6</a:t>
            </a:r>
          </a:p>
          <a:p>
            <a:endParaRPr lang="en-US" dirty="0"/>
          </a:p>
          <a:p>
            <a:r>
              <a:rPr lang="en-US" dirty="0"/>
              <a:t>Alice/Doug will come together </a:t>
            </a:r>
            <a:r>
              <a:rPr lang="en-US" dirty="0" err="1"/>
              <a:t>ron</a:t>
            </a:r>
            <a:r>
              <a:rPr lang="en-US" dirty="0"/>
              <a:t> a graphic to use here</a:t>
            </a:r>
          </a:p>
          <a:p>
            <a:endParaRPr lang="en-US" dirty="0"/>
          </a:p>
          <a:p>
            <a:endParaRPr lang="en-US" dirty="0"/>
          </a:p>
          <a:p>
            <a:endParaRPr lang="en-US" dirty="0"/>
          </a:p>
        </p:txBody>
      </p:sp>
    </p:spTree>
    <p:extLst>
      <p:ext uri="{BB962C8B-B14F-4D97-AF65-F5344CB8AC3E}">
        <p14:creationId xmlns:p14="http://schemas.microsoft.com/office/powerpoint/2010/main" val="332294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a:xfrm>
            <a:off x="1435608" y="152400"/>
            <a:ext cx="7498080" cy="1143000"/>
          </a:xfrm>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11</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endParaRPr lang="en-US" sz="2000" dirty="0"/>
          </a:p>
        </p:txBody>
      </p:sp>
      <p:sp>
        <p:nvSpPr>
          <p:cNvPr id="6" name="TextBox 5">
            <a:extLst>
              <a:ext uri="{FF2B5EF4-FFF2-40B4-BE49-F238E27FC236}">
                <a16:creationId xmlns:a16="http://schemas.microsoft.com/office/drawing/2014/main" id="{64E37F74-BE8B-4BAC-9B42-79B79B69BADF}"/>
              </a:ext>
            </a:extLst>
          </p:cNvPr>
          <p:cNvSpPr txBox="1"/>
          <p:nvPr/>
        </p:nvSpPr>
        <p:spPr>
          <a:xfrm>
            <a:off x="6045122" y="6341892"/>
            <a:ext cx="2593848" cy="369332"/>
          </a:xfrm>
          <a:prstGeom prst="rect">
            <a:avLst/>
          </a:prstGeom>
          <a:solidFill>
            <a:srgbClr val="FFFF00"/>
          </a:solidFill>
        </p:spPr>
        <p:txBody>
          <a:bodyPr wrap="square" rtlCol="0">
            <a:spAutoFit/>
          </a:bodyPr>
          <a:lstStyle/>
          <a:p>
            <a:pPr algn="ctr"/>
            <a:r>
              <a:rPr lang="en-US" dirty="0"/>
              <a:t>draft 10/01/2021</a:t>
            </a:r>
          </a:p>
        </p:txBody>
      </p:sp>
      <p:pic>
        <p:nvPicPr>
          <p:cNvPr id="11" name="Picture 10" descr="Table&#10;&#10;Description automatically generated">
            <a:extLst>
              <a:ext uri="{FF2B5EF4-FFF2-40B4-BE49-F238E27FC236}">
                <a16:creationId xmlns:a16="http://schemas.microsoft.com/office/drawing/2014/main" id="{85684B72-6982-4705-AADB-296BE8762730}"/>
              </a:ext>
            </a:extLst>
          </p:cNvPr>
          <p:cNvPicPr>
            <a:picLocks noChangeAspect="1"/>
          </p:cNvPicPr>
          <p:nvPr/>
        </p:nvPicPr>
        <p:blipFill>
          <a:blip r:embed="rId2"/>
          <a:stretch>
            <a:fillRect/>
          </a:stretch>
        </p:blipFill>
        <p:spPr>
          <a:xfrm>
            <a:off x="1005840" y="1035892"/>
            <a:ext cx="8153400" cy="2558223"/>
          </a:xfrm>
          <a:prstGeom prst="rect">
            <a:avLst/>
          </a:prstGeom>
        </p:spPr>
      </p:pic>
      <p:sp>
        <p:nvSpPr>
          <p:cNvPr id="12" name="Content Placeholder 2">
            <a:extLst>
              <a:ext uri="{FF2B5EF4-FFF2-40B4-BE49-F238E27FC236}">
                <a16:creationId xmlns:a16="http://schemas.microsoft.com/office/drawing/2014/main" id="{32A0E7C6-8120-4791-A04A-3AADAFC4C9DB}"/>
              </a:ext>
            </a:extLst>
          </p:cNvPr>
          <p:cNvSpPr txBox="1">
            <a:spLocks/>
          </p:cNvSpPr>
          <p:nvPr/>
        </p:nvSpPr>
        <p:spPr>
          <a:xfrm>
            <a:off x="1013577" y="3591965"/>
            <a:ext cx="7828671" cy="2230143"/>
          </a:xfrm>
          <a:prstGeom prst="rect">
            <a:avLst/>
          </a:prstGeom>
        </p:spPr>
        <p:txBody>
          <a:bodyPr>
            <a:normAutofit fontScale="2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7200" i="1" dirty="0"/>
              <a:t>Due to pandemic taxis were only mode of transport through Jan 2021</a:t>
            </a:r>
          </a:p>
          <a:p>
            <a:r>
              <a:rPr lang="en-US" sz="7200" dirty="0"/>
              <a:t>60% of taxi cost paid by MAPC grant;  remainder from town mitigation and </a:t>
            </a:r>
            <a:r>
              <a:rPr lang="en-US" sz="7200" dirty="0" err="1"/>
              <a:t>Baypath</a:t>
            </a:r>
            <a:r>
              <a:rPr lang="en-US" sz="7200" dirty="0"/>
              <a:t> grant</a:t>
            </a:r>
          </a:p>
          <a:p>
            <a:r>
              <a:rPr lang="en-US" sz="7200" dirty="0"/>
              <a:t>Second MAPC grant awarded winter 2021; taxis reduced to medical only rides March 2021</a:t>
            </a:r>
          </a:p>
          <a:p>
            <a:r>
              <a:rPr lang="en-US" sz="7200" dirty="0"/>
              <a:t>Uber pilot began Feb 2021.  Funded from Meadow Walk mitigation</a:t>
            </a:r>
          </a:p>
          <a:p>
            <a:r>
              <a:rPr lang="en-US" sz="7200" dirty="0"/>
              <a:t>Vulnerable riders triaged to taxis, Uber for medical/healthcare, shopping, work, community resources.</a:t>
            </a:r>
          </a:p>
          <a:p>
            <a:r>
              <a:rPr lang="en-US" sz="7200" dirty="0" err="1"/>
              <a:t>ConA</a:t>
            </a:r>
            <a:r>
              <a:rPr lang="en-US" sz="7200" dirty="0"/>
              <a:t> vans started back up March 2021;  restricted to 1 person per trip due to Covid.  Dial-A-Ride stated back up in June 2021.</a:t>
            </a:r>
          </a:p>
          <a:p>
            <a:r>
              <a:rPr lang="en-US" sz="7200" dirty="0"/>
              <a:t>Subsidized transportation destinations focused on medical and healthcare, essential shopping, community resources, employment</a:t>
            </a:r>
          </a:p>
          <a:p>
            <a:endParaRPr lang="en-US" dirty="0"/>
          </a:p>
          <a:p>
            <a:endParaRPr lang="en-US" sz="2000" dirty="0"/>
          </a:p>
        </p:txBody>
      </p:sp>
      <p:sp>
        <p:nvSpPr>
          <p:cNvPr id="8" name="TextBox 7">
            <a:extLst>
              <a:ext uri="{FF2B5EF4-FFF2-40B4-BE49-F238E27FC236}">
                <a16:creationId xmlns:a16="http://schemas.microsoft.com/office/drawing/2014/main" id="{D7A8B9B9-5671-4011-8982-E19A56F8FEF1}"/>
              </a:ext>
            </a:extLst>
          </p:cNvPr>
          <p:cNvSpPr txBox="1"/>
          <p:nvPr/>
        </p:nvSpPr>
        <p:spPr>
          <a:xfrm>
            <a:off x="5266944" y="79777"/>
            <a:ext cx="2670048" cy="1477328"/>
          </a:xfrm>
          <a:prstGeom prst="rect">
            <a:avLst/>
          </a:prstGeom>
          <a:noFill/>
          <a:ln>
            <a:solidFill>
              <a:schemeClr val="accent1"/>
            </a:solidFill>
          </a:ln>
        </p:spPr>
        <p:txBody>
          <a:bodyPr wrap="square" rtlCol="0">
            <a:spAutoFit/>
          </a:bodyPr>
          <a:lstStyle/>
          <a:p>
            <a:r>
              <a:rPr lang="en-US" dirty="0"/>
              <a:t>10/1   Alice will put actual #s in here, not averages</a:t>
            </a:r>
          </a:p>
          <a:p>
            <a:endParaRPr lang="en-US" dirty="0"/>
          </a:p>
          <a:p>
            <a:endParaRPr lang="en-US" dirty="0"/>
          </a:p>
          <a:p>
            <a:endParaRPr lang="en-US" dirty="0"/>
          </a:p>
        </p:txBody>
      </p:sp>
    </p:spTree>
    <p:extLst>
      <p:ext uri="{BB962C8B-B14F-4D97-AF65-F5344CB8AC3E}">
        <p14:creationId xmlns:p14="http://schemas.microsoft.com/office/powerpoint/2010/main" val="84924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12</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000" dirty="0"/>
          </a:p>
        </p:txBody>
      </p:sp>
      <p:sp>
        <p:nvSpPr>
          <p:cNvPr id="6" name="TextBox 5">
            <a:extLst>
              <a:ext uri="{FF2B5EF4-FFF2-40B4-BE49-F238E27FC236}">
                <a16:creationId xmlns:a16="http://schemas.microsoft.com/office/drawing/2014/main" id="{64E37F74-BE8B-4BAC-9B42-79B79B69BADF}"/>
              </a:ext>
            </a:extLst>
          </p:cNvPr>
          <p:cNvSpPr txBox="1"/>
          <p:nvPr/>
        </p:nvSpPr>
        <p:spPr>
          <a:xfrm>
            <a:off x="6019800" y="6469618"/>
            <a:ext cx="2593848" cy="369332"/>
          </a:xfrm>
          <a:prstGeom prst="rect">
            <a:avLst/>
          </a:prstGeom>
          <a:solidFill>
            <a:srgbClr val="FFFF00"/>
          </a:solidFill>
        </p:spPr>
        <p:txBody>
          <a:bodyPr wrap="square" rtlCol="0">
            <a:spAutoFit/>
          </a:bodyPr>
          <a:lstStyle/>
          <a:p>
            <a:pPr algn="ctr"/>
            <a:r>
              <a:rPr lang="en-US" dirty="0"/>
              <a:t>draft 10/01/2021</a:t>
            </a:r>
          </a:p>
        </p:txBody>
      </p:sp>
      <p:pic>
        <p:nvPicPr>
          <p:cNvPr id="7" name="Picture 6" descr="Map&#10;&#10;Description automatically generated">
            <a:extLst>
              <a:ext uri="{FF2B5EF4-FFF2-40B4-BE49-F238E27FC236}">
                <a16:creationId xmlns:a16="http://schemas.microsoft.com/office/drawing/2014/main" id="{DAE555C0-E228-40F2-810D-60E405E7906C}"/>
              </a:ext>
            </a:extLst>
          </p:cNvPr>
          <p:cNvPicPr>
            <a:picLocks noChangeAspect="1"/>
          </p:cNvPicPr>
          <p:nvPr/>
        </p:nvPicPr>
        <p:blipFill>
          <a:blip r:embed="rId2"/>
          <a:stretch>
            <a:fillRect/>
          </a:stretch>
        </p:blipFill>
        <p:spPr>
          <a:xfrm>
            <a:off x="1499264" y="1226582"/>
            <a:ext cx="6210300" cy="3898132"/>
          </a:xfrm>
          <a:prstGeom prst="rect">
            <a:avLst/>
          </a:prstGeom>
        </p:spPr>
      </p:pic>
      <p:sp>
        <p:nvSpPr>
          <p:cNvPr id="8" name="Content Placeholder 2">
            <a:extLst>
              <a:ext uri="{FF2B5EF4-FFF2-40B4-BE49-F238E27FC236}">
                <a16:creationId xmlns:a16="http://schemas.microsoft.com/office/drawing/2014/main" id="{4D77C754-13D6-4992-AF27-E1A14CA713D2}"/>
              </a:ext>
            </a:extLst>
          </p:cNvPr>
          <p:cNvSpPr txBox="1">
            <a:spLocks/>
          </p:cNvSpPr>
          <p:nvPr/>
        </p:nvSpPr>
        <p:spPr>
          <a:xfrm>
            <a:off x="1013577" y="5190478"/>
            <a:ext cx="7828671" cy="223014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600" dirty="0"/>
              <a:t>Uber data shows consistent patterns and clusters</a:t>
            </a:r>
          </a:p>
          <a:p>
            <a:pPr lvl="1"/>
            <a:r>
              <a:rPr lang="en-US" sz="1400" dirty="0"/>
              <a:t>Heavy usage up and down Route 20</a:t>
            </a:r>
          </a:p>
          <a:p>
            <a:pPr lvl="1"/>
            <a:r>
              <a:rPr lang="en-US" sz="1400" dirty="0"/>
              <a:t>Repeat rides to medical appointments, in particular dialysis centers</a:t>
            </a:r>
          </a:p>
          <a:p>
            <a:pPr lvl="1"/>
            <a:r>
              <a:rPr lang="en-US" sz="1400" dirty="0"/>
              <a:t>Food shopping</a:t>
            </a:r>
          </a:p>
          <a:p>
            <a:pPr lvl="1"/>
            <a:r>
              <a:rPr lang="en-US" sz="1400" dirty="0"/>
              <a:t>Some longer rides, but majority short distance</a:t>
            </a:r>
          </a:p>
          <a:p>
            <a:pPr lvl="1"/>
            <a:endParaRPr lang="en-US" sz="1400" dirty="0"/>
          </a:p>
          <a:p>
            <a:endParaRPr lang="en-US" sz="1600" dirty="0"/>
          </a:p>
          <a:p>
            <a:endParaRPr lang="en-US" sz="1600" dirty="0"/>
          </a:p>
        </p:txBody>
      </p:sp>
      <p:sp>
        <p:nvSpPr>
          <p:cNvPr id="9" name="TextBox 8">
            <a:extLst>
              <a:ext uri="{FF2B5EF4-FFF2-40B4-BE49-F238E27FC236}">
                <a16:creationId xmlns:a16="http://schemas.microsoft.com/office/drawing/2014/main" id="{2AC71400-16A5-4F48-ABB8-9E0E4302DE81}"/>
              </a:ext>
            </a:extLst>
          </p:cNvPr>
          <p:cNvSpPr txBox="1"/>
          <p:nvPr/>
        </p:nvSpPr>
        <p:spPr>
          <a:xfrm>
            <a:off x="5266944" y="79777"/>
            <a:ext cx="2670048" cy="2308324"/>
          </a:xfrm>
          <a:prstGeom prst="rect">
            <a:avLst/>
          </a:prstGeom>
          <a:noFill/>
          <a:ln>
            <a:solidFill>
              <a:schemeClr val="accent1"/>
            </a:solidFill>
          </a:ln>
        </p:spPr>
        <p:txBody>
          <a:bodyPr wrap="square" rtlCol="0">
            <a:spAutoFit/>
          </a:bodyPr>
          <a:lstStyle/>
          <a:p>
            <a:r>
              <a:rPr lang="en-US" dirty="0"/>
              <a:t>10/1   Dan to see if he can add in the Uber view specific to Route 20 zoomed in!!!  Put it in as an insert</a:t>
            </a:r>
          </a:p>
          <a:p>
            <a:endParaRPr lang="en-US" dirty="0"/>
          </a:p>
          <a:p>
            <a:endParaRPr lang="en-US" dirty="0"/>
          </a:p>
          <a:p>
            <a:endParaRPr lang="en-US" dirty="0"/>
          </a:p>
        </p:txBody>
      </p:sp>
    </p:spTree>
    <p:extLst>
      <p:ext uri="{BB962C8B-B14F-4D97-AF65-F5344CB8AC3E}">
        <p14:creationId xmlns:p14="http://schemas.microsoft.com/office/powerpoint/2010/main" val="317545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3" name="Content Placeholder 2">
            <a:extLst>
              <a:ext uri="{FF2B5EF4-FFF2-40B4-BE49-F238E27FC236}">
                <a16:creationId xmlns:a16="http://schemas.microsoft.com/office/drawing/2014/main" id="{5532BEBE-54EF-4B79-918C-AF34CAC84BA3}"/>
              </a:ext>
            </a:extLst>
          </p:cNvPr>
          <p:cNvSpPr>
            <a:spLocks noGrp="1"/>
          </p:cNvSpPr>
          <p:nvPr>
            <p:ph sz="half" idx="1"/>
          </p:nvPr>
        </p:nvSpPr>
        <p:spPr>
          <a:xfrm>
            <a:off x="1435608" y="1676400"/>
            <a:ext cx="7708392" cy="4663440"/>
          </a:xfrm>
        </p:spPr>
        <p:txBody>
          <a:bodyPr>
            <a:normAutofit fontScale="92500" lnSpcReduction="20000"/>
          </a:bodyPr>
          <a:lstStyle/>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Number of rides:  150</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Average distance 11 miles</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Average ride duration 22 minutes</a:t>
            </a:r>
          </a:p>
          <a:p>
            <a:pPr marL="342900" marR="0" lvl="0" indent="-342900">
              <a:lnSpc>
                <a:spcPct val="115000"/>
              </a:lnSpc>
              <a:spcBef>
                <a:spcPts val="0"/>
              </a:spcBef>
              <a:spcAft>
                <a:spcPts val="10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Average fare $22</a:t>
            </a:r>
          </a:p>
          <a:p>
            <a:pPr marL="342900" marR="0" lvl="0" indent="-342900">
              <a:lnSpc>
                <a:spcPct val="115000"/>
              </a:lnSpc>
              <a:spcBef>
                <a:spcPts val="0"/>
              </a:spcBef>
              <a:spcAft>
                <a:spcPts val="1000"/>
              </a:spcAf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Rider qualifying categories</a:t>
            </a:r>
          </a:p>
          <a:p>
            <a:pPr marL="617220" lvl="1" indent="-342900">
              <a:lnSpc>
                <a:spcPct val="115000"/>
              </a:lnSpc>
              <a:spcBef>
                <a:spcPts val="0"/>
              </a:spcBef>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50+ years = 80 (53%)</a:t>
            </a:r>
          </a:p>
          <a:p>
            <a:pPr marL="617220" lvl="1" indent="-342900">
              <a:lnSpc>
                <a:spcPct val="115000"/>
              </a:lnSpc>
              <a:spcBef>
                <a:spcPts val="0"/>
              </a:spcBef>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Limited financial means = 27 (18%)</a:t>
            </a:r>
          </a:p>
          <a:p>
            <a:pPr marL="617220" lvl="1" indent="-342900">
              <a:lnSpc>
                <a:spcPct val="115000"/>
              </a:lnSpc>
              <a:spcBef>
                <a:spcPts val="0"/>
              </a:spcBef>
              <a:spcAft>
                <a:spcPts val="1200"/>
              </a:spcAft>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With disability = 43 (29%)</a:t>
            </a:r>
          </a:p>
          <a:p>
            <a:pPr marL="342900" marR="0" lvl="0" indent="-342900">
              <a:lnSpc>
                <a:spcPct val="110000"/>
              </a:lnSpc>
              <a:spcBef>
                <a:spcPts val="0"/>
              </a:spcBef>
              <a:spcAft>
                <a:spcPts val="10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Healthcare destinations</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Mass General Hospital</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Boston Medical Center</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Emerson Hospital</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Harvard Vanguard/Wellesley</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Dana Farber</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13</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000" dirty="0"/>
          </a:p>
        </p:txBody>
      </p:sp>
      <p:sp>
        <p:nvSpPr>
          <p:cNvPr id="6" name="TextBox 5">
            <a:extLst>
              <a:ext uri="{FF2B5EF4-FFF2-40B4-BE49-F238E27FC236}">
                <a16:creationId xmlns:a16="http://schemas.microsoft.com/office/drawing/2014/main" id="{64E37F74-BE8B-4BAC-9B42-79B79B69BADF}"/>
              </a:ext>
            </a:extLst>
          </p:cNvPr>
          <p:cNvSpPr txBox="1"/>
          <p:nvPr/>
        </p:nvSpPr>
        <p:spPr>
          <a:xfrm>
            <a:off x="6019800" y="6469618"/>
            <a:ext cx="2593848" cy="369332"/>
          </a:xfrm>
          <a:prstGeom prst="rect">
            <a:avLst/>
          </a:prstGeom>
          <a:solidFill>
            <a:srgbClr val="FFFF00"/>
          </a:solidFill>
        </p:spPr>
        <p:txBody>
          <a:bodyPr wrap="square" rtlCol="0">
            <a:spAutoFit/>
          </a:bodyPr>
          <a:lstStyle/>
          <a:p>
            <a:pPr algn="ctr"/>
            <a:r>
              <a:rPr lang="en-US" dirty="0"/>
              <a:t>draft 10/01/2021</a:t>
            </a:r>
          </a:p>
        </p:txBody>
      </p:sp>
      <p:sp>
        <p:nvSpPr>
          <p:cNvPr id="10" name="Content Placeholder 2">
            <a:extLst>
              <a:ext uri="{FF2B5EF4-FFF2-40B4-BE49-F238E27FC236}">
                <a16:creationId xmlns:a16="http://schemas.microsoft.com/office/drawing/2014/main" id="{CF985E6E-67D1-4B65-9080-7B6B6CCD1454}"/>
              </a:ext>
            </a:extLst>
          </p:cNvPr>
          <p:cNvSpPr txBox="1">
            <a:spLocks/>
          </p:cNvSpPr>
          <p:nvPr/>
        </p:nvSpPr>
        <p:spPr>
          <a:xfrm>
            <a:off x="1435608" y="1150620"/>
            <a:ext cx="6031992" cy="594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a:t>Uber September Rides (9/1-9/28)</a:t>
            </a:r>
          </a:p>
        </p:txBody>
      </p:sp>
      <p:sp>
        <p:nvSpPr>
          <p:cNvPr id="8" name="TextBox 7">
            <a:extLst>
              <a:ext uri="{FF2B5EF4-FFF2-40B4-BE49-F238E27FC236}">
                <a16:creationId xmlns:a16="http://schemas.microsoft.com/office/drawing/2014/main" id="{2F6C75BF-7FC4-4E5C-B6BB-5D76C70A88E4}"/>
              </a:ext>
            </a:extLst>
          </p:cNvPr>
          <p:cNvSpPr txBox="1"/>
          <p:nvPr/>
        </p:nvSpPr>
        <p:spPr>
          <a:xfrm>
            <a:off x="5867400" y="3109436"/>
            <a:ext cx="2670048" cy="2585323"/>
          </a:xfrm>
          <a:prstGeom prst="rect">
            <a:avLst/>
          </a:prstGeom>
          <a:noFill/>
          <a:ln>
            <a:solidFill>
              <a:schemeClr val="accent1"/>
            </a:solidFill>
          </a:ln>
        </p:spPr>
        <p:txBody>
          <a:bodyPr wrap="square" rtlCol="0">
            <a:spAutoFit/>
          </a:bodyPr>
          <a:lstStyle/>
          <a:p>
            <a:r>
              <a:rPr lang="en-US" dirty="0"/>
              <a:t>10/1  Uber data has become stable and somewhat predicable over time</a:t>
            </a:r>
          </a:p>
          <a:p>
            <a:endParaRPr lang="en-US" dirty="0"/>
          </a:p>
          <a:p>
            <a:r>
              <a:rPr lang="en-US" dirty="0"/>
              <a:t>Speaker notes – highlight healthcare destinations</a:t>
            </a:r>
          </a:p>
          <a:p>
            <a:endParaRPr lang="en-US" dirty="0"/>
          </a:p>
          <a:p>
            <a:endParaRPr lang="en-US" dirty="0"/>
          </a:p>
        </p:txBody>
      </p:sp>
    </p:spTree>
    <p:extLst>
      <p:ext uri="{BB962C8B-B14F-4D97-AF65-F5344CB8AC3E}">
        <p14:creationId xmlns:p14="http://schemas.microsoft.com/office/powerpoint/2010/main" val="343467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14</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000" dirty="0"/>
          </a:p>
        </p:txBody>
      </p:sp>
      <p:sp>
        <p:nvSpPr>
          <p:cNvPr id="6" name="TextBox 5">
            <a:extLst>
              <a:ext uri="{FF2B5EF4-FFF2-40B4-BE49-F238E27FC236}">
                <a16:creationId xmlns:a16="http://schemas.microsoft.com/office/drawing/2014/main" id="{64E37F74-BE8B-4BAC-9B42-79B79B69BADF}"/>
              </a:ext>
            </a:extLst>
          </p:cNvPr>
          <p:cNvSpPr txBox="1"/>
          <p:nvPr/>
        </p:nvSpPr>
        <p:spPr>
          <a:xfrm>
            <a:off x="6019800" y="6469618"/>
            <a:ext cx="2593848" cy="369332"/>
          </a:xfrm>
          <a:prstGeom prst="rect">
            <a:avLst/>
          </a:prstGeom>
          <a:solidFill>
            <a:srgbClr val="FFFF00"/>
          </a:solidFill>
        </p:spPr>
        <p:txBody>
          <a:bodyPr wrap="square" rtlCol="0">
            <a:spAutoFit/>
          </a:bodyPr>
          <a:lstStyle/>
          <a:p>
            <a:pPr algn="ctr"/>
            <a:r>
              <a:rPr lang="en-US" dirty="0"/>
              <a:t>draft 10/01/2021</a:t>
            </a:r>
          </a:p>
        </p:txBody>
      </p:sp>
      <p:sp>
        <p:nvSpPr>
          <p:cNvPr id="10" name="Content Placeholder 2">
            <a:extLst>
              <a:ext uri="{FF2B5EF4-FFF2-40B4-BE49-F238E27FC236}">
                <a16:creationId xmlns:a16="http://schemas.microsoft.com/office/drawing/2014/main" id="{CF985E6E-67D1-4B65-9080-7B6B6CCD1454}"/>
              </a:ext>
            </a:extLst>
          </p:cNvPr>
          <p:cNvSpPr txBox="1">
            <a:spLocks/>
          </p:cNvSpPr>
          <p:nvPr/>
        </p:nvSpPr>
        <p:spPr>
          <a:xfrm>
            <a:off x="1435608" y="1150620"/>
            <a:ext cx="6031992" cy="594360"/>
          </a:xfrm>
          <a:prstGeom prst="rect">
            <a:avLst/>
          </a:prstGeom>
        </p:spPr>
        <p:txBody>
          <a:bodyPr>
            <a:normAutofit fontScale="77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a:t>Do we want a slide showing financial burndown?   </a:t>
            </a:r>
          </a:p>
        </p:txBody>
      </p:sp>
      <p:sp>
        <p:nvSpPr>
          <p:cNvPr id="11" name="Content Placeholder 2">
            <a:extLst>
              <a:ext uri="{FF2B5EF4-FFF2-40B4-BE49-F238E27FC236}">
                <a16:creationId xmlns:a16="http://schemas.microsoft.com/office/drawing/2014/main" id="{579799D8-63EE-4237-A486-608C57D64D03}"/>
              </a:ext>
            </a:extLst>
          </p:cNvPr>
          <p:cNvSpPr txBox="1">
            <a:spLocks/>
          </p:cNvSpPr>
          <p:nvPr/>
        </p:nvSpPr>
        <p:spPr>
          <a:xfrm>
            <a:off x="1455537" y="3550920"/>
            <a:ext cx="6031992" cy="594360"/>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000" dirty="0"/>
              <a:t>Also – we want to note that taxis are expensive but have been extremely valuable…put here or in lessons learned?</a:t>
            </a:r>
          </a:p>
        </p:txBody>
      </p:sp>
      <p:sp>
        <p:nvSpPr>
          <p:cNvPr id="8" name="TextBox 7">
            <a:extLst>
              <a:ext uri="{FF2B5EF4-FFF2-40B4-BE49-F238E27FC236}">
                <a16:creationId xmlns:a16="http://schemas.microsoft.com/office/drawing/2014/main" id="{49704DC8-254E-4EE5-9D6D-05F42B3D4512}"/>
              </a:ext>
            </a:extLst>
          </p:cNvPr>
          <p:cNvSpPr txBox="1"/>
          <p:nvPr/>
        </p:nvSpPr>
        <p:spPr>
          <a:xfrm>
            <a:off x="5410200" y="1581388"/>
            <a:ext cx="2670048" cy="2862322"/>
          </a:xfrm>
          <a:prstGeom prst="rect">
            <a:avLst/>
          </a:prstGeom>
          <a:noFill/>
          <a:ln>
            <a:solidFill>
              <a:schemeClr val="accent1"/>
            </a:solidFill>
          </a:ln>
        </p:spPr>
        <p:txBody>
          <a:bodyPr wrap="square" rtlCol="0">
            <a:spAutoFit/>
          </a:bodyPr>
          <a:lstStyle/>
          <a:p>
            <a:r>
              <a:rPr lang="en-US" dirty="0"/>
              <a:t>10/1   Dan will take Adam’s financial table and repackage it here…separate out Uber and Taxi…be sure to highlight that the big pots of money were shared</a:t>
            </a:r>
          </a:p>
          <a:p>
            <a:endParaRPr lang="en-US" dirty="0"/>
          </a:p>
          <a:p>
            <a:endParaRPr lang="en-US" dirty="0"/>
          </a:p>
          <a:p>
            <a:endParaRPr lang="en-US" dirty="0"/>
          </a:p>
        </p:txBody>
      </p:sp>
    </p:spTree>
    <p:extLst>
      <p:ext uri="{BB962C8B-B14F-4D97-AF65-F5344CB8AC3E}">
        <p14:creationId xmlns:p14="http://schemas.microsoft.com/office/powerpoint/2010/main" val="396835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Accomplishments to Date</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15</a:t>
            </a:fld>
            <a:endParaRPr lang="en-US"/>
          </a:p>
        </p:txBody>
      </p:sp>
      <p:pic>
        <p:nvPicPr>
          <p:cNvPr id="12" name="Picture 11">
            <a:extLst>
              <a:ext uri="{FF2B5EF4-FFF2-40B4-BE49-F238E27FC236}">
                <a16:creationId xmlns:a16="http://schemas.microsoft.com/office/drawing/2014/main" id="{F7990E52-C398-457E-B55C-6724F618A794}"/>
              </a:ext>
            </a:extLst>
          </p:cNvPr>
          <p:cNvPicPr>
            <a:picLocks noChangeAspect="1"/>
          </p:cNvPicPr>
          <p:nvPr/>
        </p:nvPicPr>
        <p:blipFill>
          <a:blip r:embed="rId2"/>
          <a:stretch>
            <a:fillRect/>
          </a:stretch>
        </p:blipFill>
        <p:spPr>
          <a:xfrm>
            <a:off x="1473171" y="1326142"/>
            <a:ext cx="6477000" cy="4497324"/>
          </a:xfrm>
          <a:prstGeom prst="rect">
            <a:avLst/>
          </a:prstGeom>
        </p:spPr>
      </p:pic>
      <p:sp>
        <p:nvSpPr>
          <p:cNvPr id="3" name="TextBox 2">
            <a:extLst>
              <a:ext uri="{FF2B5EF4-FFF2-40B4-BE49-F238E27FC236}">
                <a16:creationId xmlns:a16="http://schemas.microsoft.com/office/drawing/2014/main" id="{37A7213A-7C2F-4E0C-B3EA-7DD34769D004}"/>
              </a:ext>
            </a:extLst>
          </p:cNvPr>
          <p:cNvSpPr txBox="1"/>
          <p:nvPr/>
        </p:nvSpPr>
        <p:spPr>
          <a:xfrm>
            <a:off x="6160168" y="1720840"/>
            <a:ext cx="2971800" cy="2492990"/>
          </a:xfrm>
          <a:prstGeom prst="rect">
            <a:avLst/>
          </a:prstGeom>
          <a:solidFill>
            <a:srgbClr val="FFC000"/>
          </a:solidFill>
        </p:spPr>
        <p:txBody>
          <a:bodyPr wrap="square" rtlCol="0">
            <a:spAutoFit/>
          </a:bodyPr>
          <a:lstStyle/>
          <a:p>
            <a:r>
              <a:rPr lang="en-US" sz="1200" dirty="0"/>
              <a:t>Under Accomplishments I think it is important to highlight the tie of transportation to physical health (talk about, for example, trips to dialysis) as well as mental health </a:t>
            </a:r>
          </a:p>
          <a:p>
            <a:endParaRPr lang="en-US" sz="1200" dirty="0"/>
          </a:p>
          <a:p>
            <a:r>
              <a:rPr lang="en-US" sz="1200" dirty="0"/>
              <a:t>Also we were able to provide rides during Covid when other options were not available!</a:t>
            </a:r>
          </a:p>
          <a:p>
            <a:endParaRPr lang="en-US" sz="1200" dirty="0"/>
          </a:p>
          <a:p>
            <a:r>
              <a:rPr lang="en-US" sz="1200" dirty="0">
                <a:highlight>
                  <a:srgbClr val="FFFF00"/>
                </a:highlight>
              </a:rPr>
              <a:t>Both excellent points, although prior slide expanded may supplement what we need to put on this slide.</a:t>
            </a:r>
          </a:p>
        </p:txBody>
      </p:sp>
      <p:sp>
        <p:nvSpPr>
          <p:cNvPr id="6" name="TextBox 5">
            <a:extLst>
              <a:ext uri="{FF2B5EF4-FFF2-40B4-BE49-F238E27FC236}">
                <a16:creationId xmlns:a16="http://schemas.microsoft.com/office/drawing/2014/main" id="{098720FF-620F-4A7F-BB3A-435685D23537}"/>
              </a:ext>
            </a:extLst>
          </p:cNvPr>
          <p:cNvSpPr txBox="1"/>
          <p:nvPr/>
        </p:nvSpPr>
        <p:spPr>
          <a:xfrm>
            <a:off x="6477000" y="5638800"/>
            <a:ext cx="2593848" cy="369332"/>
          </a:xfrm>
          <a:prstGeom prst="rect">
            <a:avLst/>
          </a:prstGeom>
          <a:solidFill>
            <a:srgbClr val="FFFF00"/>
          </a:solidFill>
        </p:spPr>
        <p:txBody>
          <a:bodyPr wrap="square" rtlCol="0">
            <a:spAutoFit/>
          </a:bodyPr>
          <a:lstStyle/>
          <a:p>
            <a:pPr algn="ctr"/>
            <a:r>
              <a:rPr lang="en-US" dirty="0"/>
              <a:t>draft 10/01/2021</a:t>
            </a:r>
          </a:p>
        </p:txBody>
      </p:sp>
      <p:sp>
        <p:nvSpPr>
          <p:cNvPr id="5" name="TextBox 4">
            <a:extLst>
              <a:ext uri="{FF2B5EF4-FFF2-40B4-BE49-F238E27FC236}">
                <a16:creationId xmlns:a16="http://schemas.microsoft.com/office/drawing/2014/main" id="{2283A1B6-666E-4A32-B8FA-692653C01964}"/>
              </a:ext>
            </a:extLst>
          </p:cNvPr>
          <p:cNvSpPr txBox="1"/>
          <p:nvPr/>
        </p:nvSpPr>
        <p:spPr>
          <a:xfrm>
            <a:off x="2362200" y="6096000"/>
            <a:ext cx="3352800" cy="646331"/>
          </a:xfrm>
          <a:prstGeom prst="rect">
            <a:avLst/>
          </a:prstGeom>
          <a:noFill/>
        </p:spPr>
        <p:txBody>
          <a:bodyPr wrap="square" rtlCol="0">
            <a:spAutoFit/>
          </a:bodyPr>
          <a:lstStyle/>
          <a:p>
            <a:r>
              <a:rPr lang="en-US" dirty="0">
                <a:highlight>
                  <a:srgbClr val="00FFFF"/>
                </a:highlight>
              </a:rPr>
              <a:t>DG Note: Use </a:t>
            </a:r>
            <a:r>
              <a:rPr lang="en-US" dirty="0" err="1">
                <a:highlight>
                  <a:srgbClr val="00FFFF"/>
                </a:highlight>
              </a:rPr>
              <a:t>GoSudbury</a:t>
            </a:r>
            <a:r>
              <a:rPr lang="en-US" dirty="0">
                <a:highlight>
                  <a:srgbClr val="00FFFF"/>
                </a:highlight>
              </a:rPr>
              <a:t>! Name for Taxi program as well as Uber.</a:t>
            </a:r>
          </a:p>
        </p:txBody>
      </p:sp>
      <p:sp>
        <p:nvSpPr>
          <p:cNvPr id="8" name="TextBox 7">
            <a:extLst>
              <a:ext uri="{FF2B5EF4-FFF2-40B4-BE49-F238E27FC236}">
                <a16:creationId xmlns:a16="http://schemas.microsoft.com/office/drawing/2014/main" id="{946DD418-E5EB-4AED-B7A2-E6A87C1C6B2E}"/>
              </a:ext>
            </a:extLst>
          </p:cNvPr>
          <p:cNvSpPr txBox="1"/>
          <p:nvPr/>
        </p:nvSpPr>
        <p:spPr>
          <a:xfrm>
            <a:off x="1905000" y="5911333"/>
            <a:ext cx="2971800" cy="830997"/>
          </a:xfrm>
          <a:prstGeom prst="rect">
            <a:avLst/>
          </a:prstGeom>
          <a:solidFill>
            <a:srgbClr val="FFC000"/>
          </a:solidFill>
        </p:spPr>
        <p:txBody>
          <a:bodyPr wrap="square" rtlCol="0">
            <a:spAutoFit/>
          </a:bodyPr>
          <a:lstStyle/>
          <a:p>
            <a:r>
              <a:rPr lang="en-US" sz="1600" dirty="0">
                <a:highlight>
                  <a:srgbClr val="FFFF00"/>
                </a:highlight>
              </a:rPr>
              <a:t>10/1   If we build out the next slide we can remove this one</a:t>
            </a:r>
          </a:p>
          <a:p>
            <a:endParaRPr lang="en-US" sz="1600" dirty="0">
              <a:highlight>
                <a:srgbClr val="FFFF00"/>
              </a:highlight>
            </a:endParaRPr>
          </a:p>
        </p:txBody>
      </p:sp>
    </p:spTree>
    <p:extLst>
      <p:ext uri="{BB962C8B-B14F-4D97-AF65-F5344CB8AC3E}">
        <p14:creationId xmlns:p14="http://schemas.microsoft.com/office/powerpoint/2010/main" val="116462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Lessons Learned</a:t>
            </a:r>
          </a:p>
        </p:txBody>
      </p:sp>
      <p:sp>
        <p:nvSpPr>
          <p:cNvPr id="3" name="Content Placeholder 2">
            <a:extLst>
              <a:ext uri="{FF2B5EF4-FFF2-40B4-BE49-F238E27FC236}">
                <a16:creationId xmlns:a16="http://schemas.microsoft.com/office/drawing/2014/main" id="{84FAAA19-DFD3-4248-ADD2-5F22B1982D7C}"/>
              </a:ext>
            </a:extLst>
          </p:cNvPr>
          <p:cNvSpPr>
            <a:spLocks noGrp="1"/>
          </p:cNvSpPr>
          <p:nvPr>
            <p:ph sz="half" idx="1"/>
          </p:nvPr>
        </p:nvSpPr>
        <p:spPr>
          <a:xfrm>
            <a:off x="1435608" y="1752600"/>
            <a:ext cx="3657600" cy="4663440"/>
          </a:xfrm>
        </p:spPr>
        <p:txBody>
          <a:bodyPr/>
          <a:lstStyle/>
          <a:p>
            <a:pPr marL="82296" indent="0">
              <a:buNone/>
            </a:pPr>
            <a:r>
              <a:rPr lang="en-US" u="sng" dirty="0"/>
              <a:t>Livable Sudbury Said…</a:t>
            </a:r>
          </a:p>
          <a:p>
            <a:r>
              <a:rPr lang="en-US" dirty="0"/>
              <a:t>X</a:t>
            </a:r>
          </a:p>
          <a:p>
            <a:r>
              <a:rPr lang="en-US" dirty="0"/>
              <a:t>X </a:t>
            </a:r>
          </a:p>
          <a:p>
            <a:r>
              <a:rPr lang="en-US" dirty="0"/>
              <a:t> </a:t>
            </a:r>
          </a:p>
          <a:p>
            <a:r>
              <a:rPr lang="en-US" dirty="0"/>
              <a:t> </a:t>
            </a:r>
          </a:p>
          <a:p>
            <a:endParaRPr lang="en-US" dirty="0"/>
          </a:p>
          <a:p>
            <a:endParaRPr lang="en-US" dirty="0"/>
          </a:p>
        </p:txBody>
      </p:sp>
      <p:sp>
        <p:nvSpPr>
          <p:cNvPr id="7" name="Content Placeholder 6">
            <a:extLst>
              <a:ext uri="{FF2B5EF4-FFF2-40B4-BE49-F238E27FC236}">
                <a16:creationId xmlns:a16="http://schemas.microsoft.com/office/drawing/2014/main" id="{751AA6B4-6B1D-4C79-B3C2-213AEE1F9757}"/>
              </a:ext>
            </a:extLst>
          </p:cNvPr>
          <p:cNvSpPr>
            <a:spLocks noGrp="1"/>
          </p:cNvSpPr>
          <p:nvPr>
            <p:ph sz="half" idx="2"/>
          </p:nvPr>
        </p:nvSpPr>
        <p:spPr>
          <a:xfrm>
            <a:off x="5276088" y="1752600"/>
            <a:ext cx="3657600" cy="4663440"/>
          </a:xfrm>
        </p:spPr>
        <p:txBody>
          <a:bodyPr/>
          <a:lstStyle/>
          <a:p>
            <a:pPr marL="82296" indent="0">
              <a:buNone/>
            </a:pPr>
            <a:r>
              <a:rPr lang="en-US" u="sng" dirty="0"/>
              <a:t>We Learned That…</a:t>
            </a:r>
          </a:p>
          <a:p>
            <a:r>
              <a:rPr lang="en-US" dirty="0"/>
              <a:t>X</a:t>
            </a:r>
          </a:p>
          <a:p>
            <a:r>
              <a:rPr lang="en-US" dirty="0"/>
              <a:t>X</a:t>
            </a:r>
          </a:p>
          <a:p>
            <a:r>
              <a:rPr lang="en-US" dirty="0"/>
              <a:t> </a:t>
            </a:r>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16</a:t>
            </a:fld>
            <a:endParaRPr lang="en-US"/>
          </a:p>
        </p:txBody>
      </p:sp>
      <p:sp>
        <p:nvSpPr>
          <p:cNvPr id="6" name="TextBox 5">
            <a:extLst>
              <a:ext uri="{FF2B5EF4-FFF2-40B4-BE49-F238E27FC236}">
                <a16:creationId xmlns:a16="http://schemas.microsoft.com/office/drawing/2014/main" id="{B5D73A70-2CEA-4330-8CD8-EA8B64F3558F}"/>
              </a:ext>
            </a:extLst>
          </p:cNvPr>
          <p:cNvSpPr txBox="1"/>
          <p:nvPr/>
        </p:nvSpPr>
        <p:spPr>
          <a:xfrm>
            <a:off x="6006436" y="6294120"/>
            <a:ext cx="2593848" cy="369332"/>
          </a:xfrm>
          <a:prstGeom prst="rect">
            <a:avLst/>
          </a:prstGeom>
          <a:solidFill>
            <a:srgbClr val="FFFF00"/>
          </a:solidFill>
        </p:spPr>
        <p:txBody>
          <a:bodyPr wrap="square" rtlCol="0">
            <a:spAutoFit/>
          </a:bodyPr>
          <a:lstStyle/>
          <a:p>
            <a:pPr algn="ctr"/>
            <a:r>
              <a:rPr lang="en-US" dirty="0"/>
              <a:t>draft 10/01/2021</a:t>
            </a:r>
          </a:p>
        </p:txBody>
      </p:sp>
      <p:sp>
        <p:nvSpPr>
          <p:cNvPr id="8" name="TextBox 7">
            <a:extLst>
              <a:ext uri="{FF2B5EF4-FFF2-40B4-BE49-F238E27FC236}">
                <a16:creationId xmlns:a16="http://schemas.microsoft.com/office/drawing/2014/main" id="{8A8B53D1-ED52-4A7F-81F0-58E7CAD30F9A}"/>
              </a:ext>
            </a:extLst>
          </p:cNvPr>
          <p:cNvSpPr txBox="1"/>
          <p:nvPr/>
        </p:nvSpPr>
        <p:spPr>
          <a:xfrm>
            <a:off x="1524000" y="1219200"/>
            <a:ext cx="7076284" cy="461665"/>
          </a:xfrm>
          <a:prstGeom prst="rect">
            <a:avLst/>
          </a:prstGeom>
          <a:noFill/>
        </p:spPr>
        <p:txBody>
          <a:bodyPr wrap="square" rtlCol="0">
            <a:spAutoFit/>
          </a:bodyPr>
          <a:lstStyle/>
          <a:p>
            <a:r>
              <a:rPr lang="en-US" sz="2400" dirty="0"/>
              <a:t>Data Validates Livable Sudbury Assessment</a:t>
            </a:r>
          </a:p>
        </p:txBody>
      </p:sp>
      <p:sp>
        <p:nvSpPr>
          <p:cNvPr id="9" name="TextBox 8">
            <a:extLst>
              <a:ext uri="{FF2B5EF4-FFF2-40B4-BE49-F238E27FC236}">
                <a16:creationId xmlns:a16="http://schemas.microsoft.com/office/drawing/2014/main" id="{CE11BA59-0E4F-436E-AFB0-3CA0011B6565}"/>
              </a:ext>
            </a:extLst>
          </p:cNvPr>
          <p:cNvSpPr txBox="1"/>
          <p:nvPr/>
        </p:nvSpPr>
        <p:spPr>
          <a:xfrm>
            <a:off x="1499616" y="5334000"/>
            <a:ext cx="2971800" cy="830997"/>
          </a:xfrm>
          <a:prstGeom prst="rect">
            <a:avLst/>
          </a:prstGeom>
          <a:solidFill>
            <a:srgbClr val="FFC000"/>
          </a:solidFill>
        </p:spPr>
        <p:txBody>
          <a:bodyPr wrap="square" rtlCol="0">
            <a:spAutoFit/>
          </a:bodyPr>
          <a:lstStyle/>
          <a:p>
            <a:r>
              <a:rPr lang="en-US" sz="1600" dirty="0">
                <a:highlight>
                  <a:srgbClr val="FFFF00"/>
                </a:highlight>
              </a:rPr>
              <a:t>10/1   Alice will work w/ Sandy to fill this one out</a:t>
            </a:r>
          </a:p>
          <a:p>
            <a:endParaRPr lang="en-US" sz="1600" dirty="0">
              <a:highlight>
                <a:srgbClr val="FFFF00"/>
              </a:highlight>
            </a:endParaRPr>
          </a:p>
        </p:txBody>
      </p:sp>
    </p:spTree>
    <p:extLst>
      <p:ext uri="{BB962C8B-B14F-4D97-AF65-F5344CB8AC3E}">
        <p14:creationId xmlns:p14="http://schemas.microsoft.com/office/powerpoint/2010/main" val="23021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Lessons Learned</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17</a:t>
            </a:fld>
            <a:endParaRPr lang="en-US"/>
          </a:p>
        </p:txBody>
      </p:sp>
      <p:sp>
        <p:nvSpPr>
          <p:cNvPr id="5" name="Content Placeholder 2">
            <a:extLst>
              <a:ext uri="{FF2B5EF4-FFF2-40B4-BE49-F238E27FC236}">
                <a16:creationId xmlns:a16="http://schemas.microsoft.com/office/drawing/2014/main" id="{63FC86CC-5523-491D-9D9C-2BB3F99E1496}"/>
              </a:ext>
            </a:extLst>
          </p:cNvPr>
          <p:cNvSpPr txBox="1">
            <a:spLocks/>
          </p:cNvSpPr>
          <p:nvPr/>
        </p:nvSpPr>
        <p:spPr>
          <a:xfrm>
            <a:off x="1435608" y="1447800"/>
            <a:ext cx="7498080" cy="4800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Successes</a:t>
            </a:r>
          </a:p>
          <a:p>
            <a:pPr lvl="1"/>
            <a:r>
              <a:rPr lang="en-US" sz="1600" dirty="0"/>
              <a:t>We shouldn’t skimp here!   Celebrate what we’ve done</a:t>
            </a:r>
          </a:p>
          <a:p>
            <a:pPr lvl="1"/>
            <a:r>
              <a:rPr lang="en-US" sz="1600" dirty="0">
                <a:solidFill>
                  <a:srgbClr val="00B0F0"/>
                </a:solidFill>
              </a:rPr>
              <a:t>Agreed, and we need to be clear in how we define success.  I believe we reached and are reaching most of the most needy (frail, disabled, older, poor). We provided a huge number of rides in comparison to what was available.  We demonstrated what the priority needs are, and who needs them most.</a:t>
            </a:r>
          </a:p>
          <a:p>
            <a:r>
              <a:rPr lang="en-US" sz="2000" dirty="0"/>
              <a:t>Sudbury as a Model/Leader</a:t>
            </a:r>
          </a:p>
          <a:p>
            <a:pPr lvl="1"/>
            <a:r>
              <a:rPr lang="en-US" sz="1600" dirty="0"/>
              <a:t>Here I think we should mention that others in the Region *and State* are looking to what we are doing and modelling their behavior after ours</a:t>
            </a:r>
          </a:p>
          <a:p>
            <a:pPr lvl="1"/>
            <a:r>
              <a:rPr lang="en-US" sz="1600" dirty="0"/>
              <a:t>Lead Community…. </a:t>
            </a:r>
            <a:r>
              <a:rPr lang="en-US" sz="1600" dirty="0">
                <a:solidFill>
                  <a:srgbClr val="00B0F0"/>
                </a:solidFill>
              </a:rPr>
              <a:t>I like this, especially after hearing that we were among a relatively small number of communities doing the first MAPC grant.  And, we are a model for a rural-suburban region with multiple RTAs and little MBTA services.  The challenge is a national one:  public/mass transit cannot be efficiently expanded to areas like ours, and communities like us are pushed to demonstrate what can work (e.g., Newton with Via, Lexington, etc.)</a:t>
            </a:r>
          </a:p>
          <a:p>
            <a:r>
              <a:rPr lang="en-US" sz="2000" strike="sngStrike" dirty="0"/>
              <a:t>Tie to Livable Sudbury survey – I think we can show that our data validates it!</a:t>
            </a:r>
          </a:p>
          <a:p>
            <a:pPr lvl="1"/>
            <a:r>
              <a:rPr lang="en-US" sz="1600" strike="sngStrike" dirty="0"/>
              <a:t>I think we can prove there is a need!  </a:t>
            </a:r>
            <a:r>
              <a:rPr lang="en-US" sz="1600" strike="sngStrike" dirty="0">
                <a:solidFill>
                  <a:srgbClr val="00B0F0"/>
                </a:solidFill>
              </a:rPr>
              <a:t>Thank you for keeping this front and center!</a:t>
            </a:r>
            <a:endParaRPr lang="en-US" sz="1600" strike="sngStrike" dirty="0"/>
          </a:p>
          <a:p>
            <a:pPr lvl="1"/>
            <a:endParaRPr lang="en-US" sz="1600" dirty="0"/>
          </a:p>
          <a:p>
            <a:pPr lvl="1"/>
            <a:endParaRPr lang="en-US" sz="1600" dirty="0"/>
          </a:p>
          <a:p>
            <a:endParaRPr lang="en-US" dirty="0"/>
          </a:p>
        </p:txBody>
      </p:sp>
      <p:sp>
        <p:nvSpPr>
          <p:cNvPr id="6" name="TextBox 5">
            <a:extLst>
              <a:ext uri="{FF2B5EF4-FFF2-40B4-BE49-F238E27FC236}">
                <a16:creationId xmlns:a16="http://schemas.microsoft.com/office/drawing/2014/main" id="{B5D73A70-2CEA-4330-8CD8-EA8B64F3558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
        <p:nvSpPr>
          <p:cNvPr id="7" name="TextBox 6">
            <a:extLst>
              <a:ext uri="{FF2B5EF4-FFF2-40B4-BE49-F238E27FC236}">
                <a16:creationId xmlns:a16="http://schemas.microsoft.com/office/drawing/2014/main" id="{3DE70E4C-43BD-4343-90F9-AC531F5E732E}"/>
              </a:ext>
            </a:extLst>
          </p:cNvPr>
          <p:cNvSpPr txBox="1"/>
          <p:nvPr/>
        </p:nvSpPr>
        <p:spPr>
          <a:xfrm>
            <a:off x="3276600" y="5334000"/>
            <a:ext cx="2971800" cy="1569660"/>
          </a:xfrm>
          <a:prstGeom prst="rect">
            <a:avLst/>
          </a:prstGeom>
          <a:solidFill>
            <a:srgbClr val="FFC000"/>
          </a:solidFill>
        </p:spPr>
        <p:txBody>
          <a:bodyPr wrap="square" rtlCol="0">
            <a:spAutoFit/>
          </a:bodyPr>
          <a:lstStyle/>
          <a:p>
            <a:r>
              <a:rPr lang="en-US" sz="1600" dirty="0">
                <a:highlight>
                  <a:srgbClr val="FFFF00"/>
                </a:highlight>
              </a:rPr>
              <a:t>10/1   Turn this into a slide of feedback we have received form riders e.g. “…it saved my life…”</a:t>
            </a:r>
          </a:p>
          <a:p>
            <a:r>
              <a:rPr lang="en-US" sz="1600" dirty="0">
                <a:highlight>
                  <a:srgbClr val="FFFF00"/>
                </a:highlight>
              </a:rPr>
              <a:t>Alice/Sandy will work on this</a:t>
            </a:r>
          </a:p>
          <a:p>
            <a:endParaRPr lang="en-US" sz="1600" dirty="0">
              <a:highlight>
                <a:srgbClr val="FFFF00"/>
              </a:highlight>
            </a:endParaRPr>
          </a:p>
          <a:p>
            <a:endParaRPr lang="en-US" sz="1600" dirty="0">
              <a:highlight>
                <a:srgbClr val="FFFF00"/>
              </a:highlight>
            </a:endParaRPr>
          </a:p>
        </p:txBody>
      </p:sp>
    </p:spTree>
    <p:extLst>
      <p:ext uri="{BB962C8B-B14F-4D97-AF65-F5344CB8AC3E}">
        <p14:creationId xmlns:p14="http://schemas.microsoft.com/office/powerpoint/2010/main" val="303230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97-9F55-417A-B303-44C48B1CBEE3}"/>
              </a:ext>
            </a:extLst>
          </p:cNvPr>
          <p:cNvSpPr>
            <a:spLocks noGrp="1"/>
          </p:cNvSpPr>
          <p:nvPr>
            <p:ph type="title"/>
          </p:nvPr>
        </p:nvSpPr>
        <p:spPr/>
        <p:txBody>
          <a:bodyPr>
            <a:normAutofit/>
          </a:bodyPr>
          <a:lstStyle/>
          <a:p>
            <a:r>
              <a:rPr lang="en-US" dirty="0"/>
              <a:t>Lessons Learned</a:t>
            </a:r>
          </a:p>
        </p:txBody>
      </p:sp>
      <p:sp>
        <p:nvSpPr>
          <p:cNvPr id="4" name="Slide Number Placeholder 3">
            <a:extLst>
              <a:ext uri="{FF2B5EF4-FFF2-40B4-BE49-F238E27FC236}">
                <a16:creationId xmlns:a16="http://schemas.microsoft.com/office/drawing/2014/main" id="{E52FFF83-42C4-4B46-827C-C5E0F8C1D013}"/>
              </a:ext>
            </a:extLst>
          </p:cNvPr>
          <p:cNvSpPr>
            <a:spLocks noGrp="1"/>
          </p:cNvSpPr>
          <p:nvPr>
            <p:ph type="sldNum" sz="quarter" idx="12"/>
          </p:nvPr>
        </p:nvSpPr>
        <p:spPr/>
        <p:txBody>
          <a:bodyPr/>
          <a:lstStyle/>
          <a:p>
            <a:fld id="{86CB4B4D-7CA3-9044-876B-883B54F8677D}" type="slidenum">
              <a:rPr lang="en-US" smtClean="0"/>
              <a:t>18</a:t>
            </a:fld>
            <a:endParaRPr lang="en-US"/>
          </a:p>
        </p:txBody>
      </p:sp>
      <p:sp>
        <p:nvSpPr>
          <p:cNvPr id="5" name="Content Placeholder 2">
            <a:extLst>
              <a:ext uri="{FF2B5EF4-FFF2-40B4-BE49-F238E27FC236}">
                <a16:creationId xmlns:a16="http://schemas.microsoft.com/office/drawing/2014/main" id="{63FC86CC-5523-491D-9D9C-2BB3F99E1496}"/>
              </a:ext>
            </a:extLst>
          </p:cNvPr>
          <p:cNvSpPr txBox="1">
            <a:spLocks/>
          </p:cNvSpPr>
          <p:nvPr/>
        </p:nvSpPr>
        <p:spPr>
          <a:xfrm>
            <a:off x="1435608" y="1447800"/>
            <a:ext cx="7498080" cy="44958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Pitfalls/Gaps</a:t>
            </a:r>
          </a:p>
          <a:p>
            <a:pPr lvl="1"/>
            <a:r>
              <a:rPr lang="en-US" sz="1600" dirty="0">
                <a:solidFill>
                  <a:srgbClr val="00B0F0"/>
                </a:solidFill>
              </a:rPr>
              <a:t>We address ONLY the top priority destinations for the most needy.  Transportation is important for so many more residents.  The Livable Sudbury assessment found:</a:t>
            </a: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Transportation is identified as crucial by a wide range of stakeholders</a:t>
            </a: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Families with children under 18 years</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age 60+</a:t>
            </a:r>
          </a:p>
          <a:p>
            <a:pPr marL="742950" marR="0" lvl="1" indent="-285750">
              <a:lnSpc>
                <a:spcPct val="115000"/>
              </a:lnSpc>
              <a:spcBef>
                <a:spcPts val="0"/>
              </a:spcBef>
              <a:spcAft>
                <a:spcPts val="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of all ages with a participation limitation</a:t>
            </a:r>
          </a:p>
          <a:p>
            <a:pPr marL="742950" marR="0" lvl="1" indent="-285750">
              <a:lnSpc>
                <a:spcPct val="115000"/>
              </a:lnSpc>
              <a:spcBef>
                <a:spcPts val="0"/>
              </a:spcBef>
              <a:spcAft>
                <a:spcPts val="1000"/>
              </a:spcAft>
              <a:buFont typeface="Courier New" panose="02070309020205020404" pitchFamily="49" charset="0"/>
              <a:buChar char="o"/>
            </a:pPr>
            <a:r>
              <a:rPr lang="en-US"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Residents of all ages who are not financially secure.</a:t>
            </a:r>
          </a:p>
          <a:p>
            <a:r>
              <a:rPr lang="en-US" sz="2000" dirty="0"/>
              <a:t>High prevalence of calls for those with disabilities;  Not only wheelchairs but cognitive, visual, and other impairments</a:t>
            </a:r>
          </a:p>
          <a:p>
            <a:r>
              <a:rPr lang="en-US" sz="2000" dirty="0"/>
              <a:t>Dependence on outside funding (we had to shut down the Taxi program)</a:t>
            </a:r>
            <a:r>
              <a:rPr lang="en-US" sz="2000" dirty="0">
                <a:solidFill>
                  <a:srgbClr val="00B0F0"/>
                </a:solidFill>
              </a:rPr>
              <a:t>; equally as important, we spent twice as much as MAPC awarded, and we should be proud of that</a:t>
            </a:r>
          </a:p>
          <a:p>
            <a:r>
              <a:rPr lang="en-US" sz="2000" dirty="0"/>
              <a:t>Awareness of program?   Multiple channels used but were they the right ones?</a:t>
            </a:r>
          </a:p>
          <a:p>
            <a:r>
              <a:rPr lang="en-US" sz="2000" dirty="0"/>
              <a:t>Environmental impact – opportunity to improve situation?</a:t>
            </a:r>
          </a:p>
          <a:p>
            <a:pPr lvl="1"/>
            <a:endParaRPr lang="en-US" sz="1600" dirty="0"/>
          </a:p>
          <a:p>
            <a:pPr lvl="1"/>
            <a:endParaRPr lang="en-US" sz="1600" dirty="0"/>
          </a:p>
          <a:p>
            <a:endParaRPr lang="en-US" dirty="0"/>
          </a:p>
        </p:txBody>
      </p:sp>
      <p:sp>
        <p:nvSpPr>
          <p:cNvPr id="6" name="TextBox 5">
            <a:extLst>
              <a:ext uri="{FF2B5EF4-FFF2-40B4-BE49-F238E27FC236}">
                <a16:creationId xmlns:a16="http://schemas.microsoft.com/office/drawing/2014/main" id="{FC126D64-264E-4D9F-B913-F4D41EADE984}"/>
              </a:ext>
            </a:extLst>
          </p:cNvPr>
          <p:cNvSpPr txBox="1"/>
          <p:nvPr/>
        </p:nvSpPr>
        <p:spPr>
          <a:xfrm>
            <a:off x="6638778" y="5910427"/>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14191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447800"/>
            <a:ext cx="7086600" cy="4648200"/>
          </a:xfrm>
          <a:prstGeom prst="rect">
            <a:avLst/>
          </a:prstGeom>
        </p:spPr>
        <p:txBody>
          <a:bodyPr lIns="19050" tIns="19050" rIns="19050" bIns="19050" numCol="1" spcCol="38100">
            <a:normAutofit fontScale="25000" lnSpcReduction="20000"/>
          </a:bodyPr>
          <a:lstStyle/>
          <a:p>
            <a:pPr marL="0" indent="0" defTabSz="768077">
              <a:lnSpc>
                <a:spcPct val="150000"/>
              </a:lnSpc>
              <a:spcBef>
                <a:spcPts val="1388"/>
              </a:spcBef>
              <a:spcAft>
                <a:spcPts val="675"/>
              </a:spcAft>
              <a:buSzPct val="123000"/>
              <a:buNone/>
              <a:defRPr sz="4000" b="0"/>
            </a:pPr>
            <a:r>
              <a:rPr sz="9600" dirty="0"/>
              <a:t>2019 Livable Sudbury </a:t>
            </a:r>
            <a:r>
              <a:rPr lang="en-US" sz="9600" dirty="0"/>
              <a:t>needs assessment:  </a:t>
            </a:r>
            <a:r>
              <a:rPr lang="en-US" sz="9600" i="1" dirty="0"/>
              <a:t>T</a:t>
            </a:r>
            <a:r>
              <a:rPr sz="9600" i="1" dirty="0"/>
              <a:t>ransportation </a:t>
            </a:r>
            <a:r>
              <a:rPr lang="en-US" sz="9600" i="1" dirty="0"/>
              <a:t>is</a:t>
            </a:r>
            <a:r>
              <a:rPr sz="9600" i="1" dirty="0"/>
              <a:t> the town’s biggest challenge.</a:t>
            </a:r>
          </a:p>
          <a:p>
            <a:pPr marL="0" indent="0" defTabSz="768077">
              <a:lnSpc>
                <a:spcPct val="150000"/>
              </a:lnSpc>
              <a:spcBef>
                <a:spcPts val="1388"/>
              </a:spcBef>
              <a:spcAft>
                <a:spcPts val="675"/>
              </a:spcAft>
              <a:buSzPct val="123000"/>
              <a:buNone/>
              <a:defRPr sz="4000" b="0"/>
            </a:pPr>
            <a:r>
              <a:rPr lang="en-US" sz="9600" dirty="0"/>
              <a:t>Sudbury now at crucial stage</a:t>
            </a:r>
            <a:r>
              <a:rPr lang="en-US" sz="9600" i="1" dirty="0"/>
              <a:t>: </a:t>
            </a:r>
          </a:p>
          <a:p>
            <a:pPr marL="283463" lvl="1" indent="-192023" defTabSz="768077">
              <a:lnSpc>
                <a:spcPct val="150000"/>
              </a:lnSpc>
              <a:spcBef>
                <a:spcPts val="1388"/>
              </a:spcBef>
              <a:spcAft>
                <a:spcPts val="675"/>
              </a:spcAft>
              <a:buSzPct val="123000"/>
              <a:buChar char="•"/>
              <a:defRPr sz="4000" b="0"/>
            </a:pPr>
            <a:r>
              <a:rPr lang="en-US" sz="9600" i="1" dirty="0"/>
              <a:t>Is there Town commitment to a sustainable, effective, and efficient system of transportation for residents?  </a:t>
            </a:r>
          </a:p>
          <a:p>
            <a:pPr marL="283463" lvl="1" indent="-192023" defTabSz="768077">
              <a:lnSpc>
                <a:spcPct val="150000"/>
              </a:lnSpc>
              <a:spcBef>
                <a:spcPts val="1388"/>
              </a:spcBef>
              <a:spcAft>
                <a:spcPts val="675"/>
              </a:spcAft>
              <a:buSzPct val="123000"/>
              <a:buChar char="•"/>
              <a:defRPr sz="4000" b="0"/>
            </a:pPr>
            <a:r>
              <a:rPr lang="en-US" sz="9600" i="1" dirty="0"/>
              <a:t>If yes, how do we ensure a sustainable, effective, and efficient system of transportation for residents?</a:t>
            </a:r>
            <a:endParaRPr sz="9600" i="1" dirty="0"/>
          </a:p>
        </p:txBody>
      </p:sp>
      <p:sp>
        <p:nvSpPr>
          <p:cNvPr id="5" name="TextBox 4">
            <a:extLst>
              <a:ext uri="{FF2B5EF4-FFF2-40B4-BE49-F238E27FC236}">
                <a16:creationId xmlns:a16="http://schemas.microsoft.com/office/drawing/2014/main" id="{8105B875-FBCE-4EEA-A25B-22471E60E2EF}"/>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82296" indent="0">
              <a:buNone/>
            </a:pPr>
            <a:r>
              <a:rPr lang="en-US" dirty="0"/>
              <a:t>The Sudbury Transportation Committee was created by the Select Board to address a key feature of livable communities: transportation.   A livable community is defined as …</a:t>
            </a:r>
          </a:p>
          <a:p>
            <a:pPr marL="82296" indent="0">
              <a:buNone/>
            </a:pPr>
            <a:r>
              <a:rPr lang="en-US" i="1" dirty="0"/>
              <a:t>one that is safe and secure, has affordable and appropriate housing and transportation options, and offers supportive community features and services. …Well-designed, livable communities promote health and sustain economic growth, and they make for happier, healthier residents — of all ages</a:t>
            </a:r>
            <a:r>
              <a:rPr lang="en-US" dirty="0"/>
              <a:t>. </a:t>
            </a:r>
            <a:r>
              <a:rPr lang="en-US" dirty="0">
                <a:hlinkClick r:id="rId2"/>
              </a:rPr>
              <a:t>http://www.aarp.org/livable-communities/net-work-agefriendly-communities/info-2014/an-introduction.html</a:t>
            </a:r>
            <a:r>
              <a:rPr lang="en-US" dirty="0"/>
              <a:t> </a:t>
            </a:r>
            <a:endParaRPr lang="en-US" sz="3600" dirty="0"/>
          </a:p>
        </p:txBody>
      </p:sp>
      <p:sp>
        <p:nvSpPr>
          <p:cNvPr id="4" name="Date Placeholder 3"/>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2</a:t>
            </a:fld>
            <a:endParaRPr lang="en-US"/>
          </a:p>
        </p:txBody>
      </p:sp>
      <p:sp>
        <p:nvSpPr>
          <p:cNvPr id="7" name="TextBox 6">
            <a:extLst>
              <a:ext uri="{FF2B5EF4-FFF2-40B4-BE49-F238E27FC236}">
                <a16:creationId xmlns:a16="http://schemas.microsoft.com/office/drawing/2014/main" id="{425050CF-2A7D-4A0F-B201-4779D10E6275}"/>
              </a:ext>
            </a:extLst>
          </p:cNvPr>
          <p:cNvSpPr txBox="1"/>
          <p:nvPr/>
        </p:nvSpPr>
        <p:spPr>
          <a:xfrm>
            <a:off x="6019800" y="6359009"/>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32362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276029"/>
            <a:ext cx="7162800" cy="4648200"/>
          </a:xfrm>
          <a:prstGeom prst="rect">
            <a:avLst/>
          </a:prstGeom>
        </p:spPr>
        <p:txBody>
          <a:bodyPr lIns="19050" tIns="19050" rIns="19050" bIns="19050" numCol="1" spcCol="38100">
            <a:normAutofit lnSpcReduction="10000"/>
          </a:bodyPr>
          <a:lstStyle/>
          <a:p>
            <a:pPr marL="0" indent="0" defTabSz="768077">
              <a:spcBef>
                <a:spcPts val="1388"/>
              </a:spcBef>
              <a:spcAft>
                <a:spcPts val="675"/>
              </a:spcAft>
              <a:buSzPct val="123000"/>
              <a:buNone/>
              <a:defRPr sz="4000" b="0"/>
            </a:pPr>
            <a:r>
              <a:rPr lang="en-US" sz="2400" dirty="0"/>
              <a:t>From Mission Statement crafted by Select Board:           </a:t>
            </a:r>
            <a:r>
              <a:rPr lang="en-US" sz="2000" dirty="0"/>
              <a:t>”It is envisioned that the Committee’s purpose and tasks will become part of the responsibilities of town departments or bodies at some future date. “</a:t>
            </a:r>
            <a:endParaRPr lang="en-US" sz="2400" dirty="0"/>
          </a:p>
          <a:p>
            <a:pPr marL="342900" indent="-342900" defTabSz="768077">
              <a:spcBef>
                <a:spcPts val="1388"/>
              </a:spcBef>
              <a:spcAft>
                <a:spcPts val="675"/>
              </a:spcAft>
              <a:buSzPct val="123000"/>
              <a:buFontTx/>
              <a:buChar char="-"/>
              <a:defRPr sz="4000" b="0"/>
            </a:pPr>
            <a:r>
              <a:rPr lang="en-US" sz="2400" dirty="0"/>
              <a:t>To date majority of work done by Committee;  inefficient, not able to react quickly</a:t>
            </a:r>
          </a:p>
          <a:p>
            <a:pPr marL="342900" indent="-342900" defTabSz="768077">
              <a:spcBef>
                <a:spcPts val="1388"/>
              </a:spcBef>
              <a:spcAft>
                <a:spcPts val="675"/>
              </a:spcAft>
              <a:buSzPct val="123000"/>
              <a:buFontTx/>
              <a:buChar char="-"/>
              <a:defRPr sz="4000" b="0"/>
            </a:pPr>
            <a:r>
              <a:rPr lang="en-US" sz="2400" dirty="0"/>
              <a:t>Need to coordinate wide range of stakeholders</a:t>
            </a:r>
          </a:p>
          <a:p>
            <a:pPr marL="342900" indent="-342900" defTabSz="768077">
              <a:spcBef>
                <a:spcPts val="1388"/>
              </a:spcBef>
              <a:spcAft>
                <a:spcPts val="675"/>
              </a:spcAft>
              <a:buSzPct val="123000"/>
              <a:buFontTx/>
              <a:buChar char="-"/>
              <a:defRPr sz="4000" b="0"/>
            </a:pPr>
            <a:r>
              <a:rPr lang="en-US" sz="2400" dirty="0"/>
              <a:t>Program Management and Oversight provided by mix of Planning Department, Senior Center, and Committee supported by outreach from Social Worker</a:t>
            </a:r>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30451459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2999" y="1274857"/>
            <a:ext cx="7775449" cy="4648200"/>
          </a:xfrm>
          <a:prstGeom prst="rect">
            <a:avLst/>
          </a:prstGeom>
        </p:spPr>
        <p:txBody>
          <a:bodyPr lIns="19050" tIns="19050" rIns="19050" bIns="19050" numCol="1" spcCol="38100">
            <a:normAutofit fontScale="77500" lnSpcReduction="20000"/>
          </a:bodyPr>
          <a:lstStyle/>
          <a:p>
            <a:pPr marL="0" indent="0" defTabSz="768077">
              <a:spcBef>
                <a:spcPts val="1388"/>
              </a:spcBef>
              <a:spcAft>
                <a:spcPts val="675"/>
              </a:spcAft>
              <a:buSzPct val="123000"/>
              <a:buNone/>
              <a:defRPr sz="4000" b="0"/>
            </a:pPr>
            <a:r>
              <a:rPr lang="en-US" sz="3100" i="1" dirty="0"/>
              <a:t>Program Requirements are Significant</a:t>
            </a:r>
          </a:p>
          <a:p>
            <a:pPr marL="0" marR="0" indent="0">
              <a:lnSpc>
                <a:spcPct val="107000"/>
              </a:lnSpc>
              <a:spcBef>
                <a:spcPts val="0"/>
              </a:spcBef>
              <a:spcAft>
                <a:spcPts val="800"/>
              </a:spcAft>
              <a:buNone/>
            </a:pPr>
            <a:r>
              <a:rPr lang="en-US" sz="1900" b="1" u="sng" dirty="0">
                <a:effectLst/>
                <a:ea typeface="Calibri" panose="020F0502020204030204" pitchFamily="34" charset="0"/>
                <a:cs typeface="Times New Roman" panose="02020603050405020304" pitchFamily="18" charset="0"/>
              </a:rPr>
              <a:t>Management:</a:t>
            </a:r>
            <a:endParaRPr lang="en-US" sz="19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900" b="1" dirty="0">
                <a:effectLst/>
                <a:ea typeface="Calibri" panose="020F0502020204030204" pitchFamily="34" charset="0"/>
                <a:cs typeface="Times New Roman" panose="02020603050405020304" pitchFamily="18" charset="0"/>
              </a:rPr>
              <a:t>Grant writing and management</a:t>
            </a:r>
            <a:endParaRPr lang="en-US" sz="19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900" b="1" dirty="0">
                <a:effectLst/>
                <a:ea typeface="Calibri" panose="020F0502020204030204" pitchFamily="34" charset="0"/>
                <a:cs typeface="Times New Roman" panose="02020603050405020304" pitchFamily="18" charset="0"/>
              </a:rPr>
              <a:t>Oversight of Grants</a:t>
            </a:r>
            <a:endParaRPr lang="en-US" sz="19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900" b="1" dirty="0">
                <a:effectLst/>
                <a:ea typeface="Calibri" panose="020F0502020204030204" pitchFamily="34" charset="0"/>
                <a:cs typeface="Times New Roman" panose="02020603050405020304" pitchFamily="18" charset="0"/>
              </a:rPr>
              <a:t>Financial Aspects of Grant Management</a:t>
            </a:r>
            <a:endParaRPr lang="en-US" sz="19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900" b="1" dirty="0">
                <a:effectLst/>
                <a:ea typeface="Calibri" panose="020F0502020204030204" pitchFamily="34" charset="0"/>
                <a:cs typeface="Times New Roman" panose="02020603050405020304" pitchFamily="18" charset="0"/>
              </a:rPr>
              <a:t>Relationships/communications with vendors, Grant providers, other collaborating towns</a:t>
            </a:r>
          </a:p>
          <a:p>
            <a:pPr marL="0" marR="0">
              <a:spcBef>
                <a:spcPts val="0"/>
              </a:spcBef>
              <a:spcAft>
                <a:spcPts val="800"/>
              </a:spcAft>
            </a:pPr>
            <a:r>
              <a:rPr lang="en-US" sz="1900" b="1" dirty="0">
                <a:effectLst/>
                <a:ea typeface="Calibri" panose="020F0502020204030204" pitchFamily="34" charset="0"/>
                <a:cs typeface="Times New Roman" panose="02020603050405020304" pitchFamily="18" charset="0"/>
              </a:rPr>
              <a:t>Data gathering and Reporting on Services provided</a:t>
            </a:r>
          </a:p>
          <a:p>
            <a:pPr marL="0" marR="0" indent="0">
              <a:lnSpc>
                <a:spcPct val="107000"/>
              </a:lnSpc>
              <a:spcBef>
                <a:spcPts val="0"/>
              </a:spcBef>
              <a:spcAft>
                <a:spcPts val="800"/>
              </a:spcAft>
              <a:buNone/>
            </a:pPr>
            <a:endParaRPr lang="en-US" sz="1900" b="1" u="sng"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u="sng" dirty="0">
                <a:effectLst/>
                <a:ea typeface="Calibri" panose="020F0502020204030204" pitchFamily="34" charset="0"/>
                <a:cs typeface="Times New Roman" panose="02020603050405020304" pitchFamily="18" charset="0"/>
              </a:rPr>
              <a:t>Coordination:</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Day to Day work with participants in the program</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Technical assistance with registration, application, use of service (Taxi dispatch, Uber smartphone app)</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Education to users about all transportation options</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Referral to Uber Tech help volunteers</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Troubleshooting when there are issues</a:t>
            </a:r>
            <a:endParaRPr lang="en-US" sz="1900" dirty="0">
              <a:effectLst/>
              <a:ea typeface="Calibri" panose="020F0502020204030204" pitchFamily="34" charset="0"/>
              <a:cs typeface="Times New Roman" panose="02020603050405020304" pitchFamily="18" charset="0"/>
            </a:endParaRPr>
          </a:p>
          <a:p>
            <a:endParaRPr lang="en-US" sz="2400" dirty="0"/>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2995858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2999" y="1274857"/>
            <a:ext cx="7775449" cy="4648200"/>
          </a:xfrm>
          <a:prstGeom prst="rect">
            <a:avLst/>
          </a:prstGeom>
        </p:spPr>
        <p:txBody>
          <a:bodyPr lIns="19050" tIns="19050" rIns="19050" bIns="19050" numCol="1" spcCol="38100">
            <a:normAutofit fontScale="92500" lnSpcReduction="20000"/>
          </a:bodyPr>
          <a:lstStyle/>
          <a:p>
            <a:pPr marL="0" indent="0" defTabSz="768077">
              <a:spcBef>
                <a:spcPts val="1388"/>
              </a:spcBef>
              <a:spcAft>
                <a:spcPts val="675"/>
              </a:spcAft>
              <a:buSzPct val="123000"/>
              <a:buNone/>
              <a:defRPr sz="4000" b="0"/>
            </a:pPr>
            <a:r>
              <a:rPr lang="en-US" sz="2600" i="1" dirty="0">
                <a:latin typeface="+mj-lt"/>
              </a:rPr>
              <a:t>Program Requirements are Significant</a:t>
            </a:r>
          </a:p>
          <a:p>
            <a:pPr marL="0" marR="0" indent="0">
              <a:lnSpc>
                <a:spcPct val="107000"/>
              </a:lnSpc>
              <a:spcBef>
                <a:spcPts val="0"/>
              </a:spcBef>
              <a:spcAft>
                <a:spcPts val="800"/>
              </a:spcAft>
              <a:buNone/>
            </a:pPr>
            <a:r>
              <a:rPr lang="en-US" sz="1800" b="1" u="sng" dirty="0">
                <a:effectLst/>
                <a:ea typeface="Calibri" panose="020F0502020204030204" pitchFamily="34" charset="0"/>
                <a:cs typeface="Times New Roman" panose="02020603050405020304" pitchFamily="18" charset="0"/>
              </a:rPr>
              <a:t>Making the Connections Community Compact</a:t>
            </a:r>
            <a:endParaRPr lang="en-US" sz="18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Regional meetings organized by Sudbury as lead town of 6 towns</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Communication with other town leadership/planning</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Communication with Project manager</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Implementation of RFP for Project manager, etc.</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Reporting to Town and Other Entities on Services Provided</a:t>
            </a:r>
          </a:p>
          <a:p>
            <a:pPr marL="0" marR="0" indent="0">
              <a:lnSpc>
                <a:spcPct val="107000"/>
              </a:lnSpc>
              <a:spcBef>
                <a:spcPts val="0"/>
              </a:spcBef>
              <a:spcAft>
                <a:spcPts val="800"/>
              </a:spcAft>
              <a:buNone/>
            </a:pPr>
            <a:endParaRPr lang="en-US" sz="19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u="sng" dirty="0">
                <a:effectLst/>
                <a:ea typeface="Calibri" panose="020F0502020204030204" pitchFamily="34" charset="0"/>
                <a:cs typeface="Times New Roman" panose="02020603050405020304" pitchFamily="18" charset="0"/>
              </a:rPr>
              <a:t>MAPC COVID-19 Urgent Taxi Grants 1 and 2</a:t>
            </a:r>
            <a:endParaRPr lang="en-US" sz="18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Taxi Company relations</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Creation of online application and database</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Management of online database</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Client relations and tech assistance</a:t>
            </a:r>
          </a:p>
          <a:p>
            <a:endParaRPr lang="en-US" sz="2400" dirty="0">
              <a:latin typeface="+mj-lt"/>
            </a:endParaRPr>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8189931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2999" y="1274857"/>
            <a:ext cx="7775449" cy="4648200"/>
          </a:xfrm>
          <a:prstGeom prst="rect">
            <a:avLst/>
          </a:prstGeom>
        </p:spPr>
        <p:txBody>
          <a:bodyPr lIns="19050" tIns="19050" rIns="19050" bIns="19050" numCol="1" spcCol="38100">
            <a:normAutofit fontScale="85000" lnSpcReduction="10000"/>
          </a:bodyPr>
          <a:lstStyle/>
          <a:p>
            <a:pPr marL="0" indent="0" defTabSz="768077">
              <a:spcBef>
                <a:spcPts val="1388"/>
              </a:spcBef>
              <a:spcAft>
                <a:spcPts val="675"/>
              </a:spcAft>
              <a:buSzPct val="123000"/>
              <a:buNone/>
              <a:defRPr sz="4000" b="0"/>
            </a:pPr>
            <a:r>
              <a:rPr lang="en-US" sz="2800" i="1" dirty="0">
                <a:latin typeface="+mj-lt"/>
              </a:rPr>
              <a:t>Program Requirements are Significant</a:t>
            </a:r>
          </a:p>
          <a:p>
            <a:pPr marL="0" marR="0" indent="0">
              <a:lnSpc>
                <a:spcPct val="107000"/>
              </a:lnSpc>
              <a:spcBef>
                <a:spcPts val="0"/>
              </a:spcBef>
              <a:spcAft>
                <a:spcPts val="800"/>
              </a:spcAft>
              <a:buNone/>
            </a:pPr>
            <a:r>
              <a:rPr lang="en-US" sz="1800" b="1" u="sng" dirty="0">
                <a:effectLst/>
                <a:ea typeface="Calibri" panose="020F0502020204030204" pitchFamily="34" charset="0"/>
                <a:cs typeface="Times New Roman" panose="02020603050405020304" pitchFamily="18" charset="0"/>
              </a:rPr>
              <a:t>GoSudbury! Uber Rides Program Pilot</a:t>
            </a:r>
          </a:p>
          <a:p>
            <a:pPr marL="0">
              <a:lnSpc>
                <a:spcPct val="107000"/>
              </a:lnSpc>
              <a:spcBef>
                <a:spcPts val="0"/>
              </a:spcBef>
              <a:spcAft>
                <a:spcPts val="800"/>
              </a:spcAft>
            </a:pPr>
            <a:r>
              <a:rPr lang="en-US" sz="2000" b="1" dirty="0">
                <a:cs typeface="Times New Roman" panose="02020603050405020304" pitchFamily="18" charset="0"/>
              </a:rPr>
              <a:t>Uber Contract management</a:t>
            </a:r>
          </a:p>
          <a:p>
            <a:pPr marL="0">
              <a:lnSpc>
                <a:spcPct val="107000"/>
              </a:lnSpc>
              <a:spcBef>
                <a:spcPts val="0"/>
              </a:spcBef>
              <a:spcAft>
                <a:spcPts val="800"/>
              </a:spcAft>
            </a:pPr>
            <a:r>
              <a:rPr lang="en-US" sz="2000" b="1" dirty="0">
                <a:cs typeface="Times New Roman" panose="02020603050405020304" pitchFamily="18" charset="0"/>
              </a:rPr>
              <a:t>Creation of online application and database</a:t>
            </a:r>
          </a:p>
          <a:p>
            <a:pPr marL="0">
              <a:lnSpc>
                <a:spcPct val="107000"/>
              </a:lnSpc>
              <a:spcBef>
                <a:spcPts val="0"/>
              </a:spcBef>
              <a:spcAft>
                <a:spcPts val="800"/>
              </a:spcAft>
            </a:pPr>
            <a:r>
              <a:rPr lang="en-US" sz="2000" b="1" dirty="0">
                <a:cs typeface="Times New Roman" panose="02020603050405020304" pitchFamily="18" charset="0"/>
              </a:rPr>
              <a:t>Management of online database</a:t>
            </a:r>
          </a:p>
          <a:p>
            <a:pPr marL="0">
              <a:lnSpc>
                <a:spcPct val="107000"/>
              </a:lnSpc>
              <a:spcBef>
                <a:spcPts val="0"/>
              </a:spcBef>
              <a:spcAft>
                <a:spcPts val="800"/>
              </a:spcAft>
            </a:pPr>
            <a:r>
              <a:rPr lang="en-US" sz="2000" b="1" dirty="0">
                <a:cs typeface="Times New Roman" panose="02020603050405020304" pitchFamily="18" charset="0"/>
              </a:rPr>
              <a:t>Client relations and tech assistance </a:t>
            </a:r>
          </a:p>
          <a:p>
            <a:pPr marL="0">
              <a:lnSpc>
                <a:spcPct val="107000"/>
              </a:lnSpc>
              <a:spcBef>
                <a:spcPts val="0"/>
              </a:spcBef>
              <a:spcAft>
                <a:spcPts val="800"/>
              </a:spcAft>
            </a:pPr>
            <a:r>
              <a:rPr lang="en-US" sz="2000" b="1" dirty="0">
                <a:cs typeface="Times New Roman" panose="02020603050405020304" pitchFamily="18" charset="0"/>
              </a:rPr>
              <a:t>Uber user contact re: technical assistance, trouble shooting, access for visual or other impairment issues</a:t>
            </a:r>
          </a:p>
          <a:p>
            <a:pPr marL="0">
              <a:lnSpc>
                <a:spcPct val="107000"/>
              </a:lnSpc>
              <a:spcBef>
                <a:spcPts val="0"/>
              </a:spcBef>
              <a:spcAft>
                <a:spcPts val="800"/>
              </a:spcAft>
            </a:pPr>
            <a:r>
              <a:rPr lang="en-US" sz="2000" b="1" dirty="0">
                <a:cs typeface="Times New Roman" panose="02020603050405020304" pitchFamily="18" charset="0"/>
              </a:rPr>
              <a:t>Education about transportation options</a:t>
            </a:r>
          </a:p>
          <a:p>
            <a:endParaRPr lang="en-US" sz="19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u="sng" dirty="0">
                <a:effectLst/>
                <a:ea typeface="Calibri" panose="020F0502020204030204" pitchFamily="34" charset="0"/>
                <a:cs typeface="Times New Roman" panose="02020603050405020304" pitchFamily="18" charset="0"/>
              </a:rPr>
              <a:t>Other</a:t>
            </a:r>
            <a:endParaRPr lang="en-US" sz="18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Senior Center has two van drivers who provide the Sudbury Connection van service</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Senior Center provides the Sudbury Connection van service in conjunction with the MWRTA</a:t>
            </a:r>
          </a:p>
          <a:p>
            <a:endParaRPr lang="en-US" sz="2400" dirty="0">
              <a:latin typeface="+mj-lt"/>
            </a:endParaRPr>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10/01/2021</a:t>
            </a:r>
          </a:p>
        </p:txBody>
      </p:sp>
      <p:sp>
        <p:nvSpPr>
          <p:cNvPr id="6" name="TextBox 5">
            <a:extLst>
              <a:ext uri="{FF2B5EF4-FFF2-40B4-BE49-F238E27FC236}">
                <a16:creationId xmlns:a16="http://schemas.microsoft.com/office/drawing/2014/main" id="{6CA04509-4248-4B17-8FE6-0A2DFED4555E}"/>
              </a:ext>
            </a:extLst>
          </p:cNvPr>
          <p:cNvSpPr txBox="1"/>
          <p:nvPr/>
        </p:nvSpPr>
        <p:spPr>
          <a:xfrm>
            <a:off x="5030723" y="161835"/>
            <a:ext cx="4572000" cy="1200329"/>
          </a:xfrm>
          <a:prstGeom prst="rect">
            <a:avLst/>
          </a:prstGeom>
          <a:noFill/>
          <a:ln>
            <a:solidFill>
              <a:schemeClr val="accent1"/>
            </a:solidFill>
          </a:ln>
        </p:spPr>
        <p:txBody>
          <a:bodyPr wrap="square">
            <a:spAutoFit/>
          </a:bodyPr>
          <a:lstStyle/>
          <a:p>
            <a:r>
              <a:rPr lang="en-US" sz="1800" dirty="0"/>
              <a:t>10/1  Speaker Notes – other towns are ‘struggling’ – we are 2-3 years ahead</a:t>
            </a:r>
          </a:p>
          <a:p>
            <a:r>
              <a:rPr lang="en-US" dirty="0"/>
              <a:t>Also note time spent outside of committee spent here!</a:t>
            </a:r>
            <a:r>
              <a:rPr lang="en-US" sz="1800" dirty="0"/>
              <a:t> </a:t>
            </a:r>
            <a:endParaRPr lang="en-US" dirty="0"/>
          </a:p>
        </p:txBody>
      </p:sp>
    </p:spTree>
    <p:extLst>
      <p:ext uri="{BB962C8B-B14F-4D97-AF65-F5344CB8AC3E}">
        <p14:creationId xmlns:p14="http://schemas.microsoft.com/office/powerpoint/2010/main" val="37747825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447800"/>
            <a:ext cx="7086600" cy="4648200"/>
          </a:xfrm>
          <a:prstGeom prst="rect">
            <a:avLst/>
          </a:prstGeom>
        </p:spPr>
        <p:txBody>
          <a:bodyPr lIns="19050" tIns="19050" rIns="19050" bIns="19050" numCol="1" spcCol="38100">
            <a:normAutofit fontScale="92500" lnSpcReduction="20000"/>
          </a:bodyPr>
          <a:lstStyle/>
          <a:p>
            <a:pPr marL="0" indent="0" defTabSz="768077">
              <a:spcBef>
                <a:spcPts val="1388"/>
              </a:spcBef>
              <a:spcAft>
                <a:spcPts val="675"/>
              </a:spcAft>
              <a:buSzPct val="123000"/>
              <a:buNone/>
              <a:defRPr sz="4000" b="0"/>
            </a:pPr>
            <a:r>
              <a:rPr lang="en-US" sz="2400" dirty="0"/>
              <a:t>From Mission Statement crafted by Select Board:           </a:t>
            </a:r>
            <a:r>
              <a:rPr lang="en-US" sz="2000" dirty="0"/>
              <a:t>”It is envisioned that the Committee’s purpose and tasks will become part of the responsibilities of town departments or bodies at some future date. “</a:t>
            </a:r>
            <a:endParaRPr lang="en-US" sz="5400" dirty="0"/>
          </a:p>
          <a:p>
            <a:pPr marL="342900" indent="-342900" defTabSz="768077">
              <a:spcBef>
                <a:spcPts val="1388"/>
              </a:spcBef>
              <a:spcAft>
                <a:spcPts val="675"/>
              </a:spcAft>
              <a:buSzPct val="123000"/>
              <a:buFontTx/>
              <a:buChar char="-"/>
              <a:defRPr sz="4000" b="0"/>
            </a:pPr>
            <a:r>
              <a:rPr lang="en-US" sz="2400" dirty="0"/>
              <a:t>Transportation Coordinator – Deb gathering data from other towns…insert something here</a:t>
            </a:r>
          </a:p>
          <a:p>
            <a:pPr marL="342900" indent="-342900" defTabSz="768077">
              <a:spcBef>
                <a:spcPts val="1388"/>
              </a:spcBef>
              <a:spcAft>
                <a:spcPts val="675"/>
              </a:spcAft>
              <a:buSzPct val="123000"/>
              <a:buFontTx/>
              <a:buChar char="-"/>
              <a:defRPr sz="4000" b="0"/>
            </a:pPr>
            <a:r>
              <a:rPr lang="en-US" sz="2400" dirty="0"/>
              <a:t>Could  use part of their time to look for funding (State, other grants)</a:t>
            </a:r>
          </a:p>
          <a:p>
            <a:pPr marL="342900" indent="-342900" defTabSz="768077">
              <a:spcBef>
                <a:spcPts val="1388"/>
              </a:spcBef>
              <a:spcAft>
                <a:spcPts val="675"/>
              </a:spcAft>
              <a:buSzPct val="123000"/>
              <a:buFontTx/>
              <a:buChar char="-"/>
              <a:defRPr sz="4000" b="0"/>
            </a:pPr>
            <a:r>
              <a:rPr lang="en-US" sz="2400" dirty="0"/>
              <a:t>Act as central conduit for Transportation matters</a:t>
            </a:r>
          </a:p>
          <a:p>
            <a:pPr marL="0" indent="0" defTabSz="768077">
              <a:spcBef>
                <a:spcPts val="1388"/>
              </a:spcBef>
              <a:spcAft>
                <a:spcPts val="675"/>
              </a:spcAft>
              <a:buSzPct val="123000"/>
              <a:buNone/>
              <a:defRPr sz="4000" b="0"/>
            </a:pPr>
            <a:r>
              <a:rPr lang="en-US" sz="2400" dirty="0">
                <a:solidFill>
                  <a:srgbClr val="00B0F0"/>
                </a:solidFill>
              </a:rPr>
              <a:t>What is goal of this slide?  Should we try to define personnel; e.g., Acton, Newton or Lexington models? Should we describe briefly how other towns have addressed transportation?</a:t>
            </a:r>
          </a:p>
          <a:p>
            <a:pPr marL="342900" indent="-342900" defTabSz="768077">
              <a:spcBef>
                <a:spcPts val="1388"/>
              </a:spcBef>
              <a:spcAft>
                <a:spcPts val="675"/>
              </a:spcAft>
              <a:buSzPct val="123000"/>
              <a:buFontTx/>
              <a:buChar char="-"/>
              <a:defRPr sz="4000" b="0"/>
            </a:pPr>
            <a:endParaRPr sz="2400" i="1" dirty="0"/>
          </a:p>
        </p:txBody>
      </p:sp>
      <p:sp>
        <p:nvSpPr>
          <p:cNvPr id="4" name="TextBox 3">
            <a:extLst>
              <a:ext uri="{FF2B5EF4-FFF2-40B4-BE49-F238E27FC236}">
                <a16:creationId xmlns:a16="http://schemas.microsoft.com/office/drawing/2014/main" id="{BBC22B68-CC84-4B6E-B8E4-550ACCE68E99}"/>
              </a:ext>
            </a:extLst>
          </p:cNvPr>
          <p:cNvSpPr txBox="1"/>
          <p:nvPr/>
        </p:nvSpPr>
        <p:spPr>
          <a:xfrm>
            <a:off x="6324600" y="5726668"/>
            <a:ext cx="2593848" cy="369332"/>
          </a:xfrm>
          <a:prstGeom prst="rect">
            <a:avLst/>
          </a:prstGeom>
          <a:solidFill>
            <a:srgbClr val="FFFF00"/>
          </a:solidFill>
        </p:spPr>
        <p:txBody>
          <a:bodyPr wrap="square" rtlCol="0">
            <a:spAutoFit/>
          </a:bodyPr>
          <a:lstStyle/>
          <a:p>
            <a:pPr algn="ctr"/>
            <a:r>
              <a:rPr lang="en-US" dirty="0"/>
              <a:t>draft 10/01/2021</a:t>
            </a:r>
          </a:p>
        </p:txBody>
      </p:sp>
      <p:sp>
        <p:nvSpPr>
          <p:cNvPr id="2" name="TextBox 1">
            <a:extLst>
              <a:ext uri="{FF2B5EF4-FFF2-40B4-BE49-F238E27FC236}">
                <a16:creationId xmlns:a16="http://schemas.microsoft.com/office/drawing/2014/main" id="{E9F14EA5-A7DA-4E59-9459-2356618775E4}"/>
              </a:ext>
            </a:extLst>
          </p:cNvPr>
          <p:cNvSpPr txBox="1"/>
          <p:nvPr/>
        </p:nvSpPr>
        <p:spPr>
          <a:xfrm>
            <a:off x="2057400" y="6019800"/>
            <a:ext cx="5257800" cy="1200329"/>
          </a:xfrm>
          <a:prstGeom prst="rect">
            <a:avLst/>
          </a:prstGeom>
          <a:noFill/>
        </p:spPr>
        <p:txBody>
          <a:bodyPr wrap="square" rtlCol="0">
            <a:spAutoFit/>
          </a:bodyPr>
          <a:lstStyle/>
          <a:p>
            <a:r>
              <a:rPr lang="en-US" dirty="0">
                <a:highlight>
                  <a:srgbClr val="00FFFF"/>
                </a:highlight>
              </a:rPr>
              <a:t>DG Notes: I will submit more info on this.  I just had a talk with Newton today.  I think the Select Board will be looking for concrete recommendations…?  Hope to send more </a:t>
            </a:r>
            <a:r>
              <a:rPr lang="en-US">
                <a:highlight>
                  <a:srgbClr val="00FFFF"/>
                </a:highlight>
              </a:rPr>
              <a:t>info tomorrow (9/28)</a:t>
            </a:r>
            <a:endParaRPr lang="en-US" dirty="0">
              <a:highlight>
                <a:srgbClr val="00FFFF"/>
              </a:highlight>
            </a:endParaRPr>
          </a:p>
        </p:txBody>
      </p:sp>
      <p:sp>
        <p:nvSpPr>
          <p:cNvPr id="6" name="TextBox 5">
            <a:extLst>
              <a:ext uri="{FF2B5EF4-FFF2-40B4-BE49-F238E27FC236}">
                <a16:creationId xmlns:a16="http://schemas.microsoft.com/office/drawing/2014/main" id="{0F33BF95-E5D5-4EAB-AC94-08CF7CBD3852}"/>
              </a:ext>
            </a:extLst>
          </p:cNvPr>
          <p:cNvSpPr txBox="1"/>
          <p:nvPr/>
        </p:nvSpPr>
        <p:spPr>
          <a:xfrm>
            <a:off x="4366845" y="1367701"/>
            <a:ext cx="4348163" cy="923330"/>
          </a:xfrm>
          <a:prstGeom prst="rect">
            <a:avLst/>
          </a:prstGeom>
          <a:solidFill>
            <a:srgbClr val="FFC000"/>
          </a:solidFill>
        </p:spPr>
        <p:txBody>
          <a:bodyPr wrap="square" rtlCol="0">
            <a:spAutoFit/>
          </a:bodyPr>
          <a:lstStyle/>
          <a:p>
            <a:r>
              <a:rPr lang="en-US" dirty="0"/>
              <a:t>Transition here to Deb’s research on what other towns are doing w/ Transportation Coordinators</a:t>
            </a:r>
            <a:endParaRPr lang="en-US" dirty="0">
              <a:highlight>
                <a:srgbClr val="FFFF00"/>
              </a:highlight>
            </a:endParaRPr>
          </a:p>
        </p:txBody>
      </p:sp>
      <p:sp>
        <p:nvSpPr>
          <p:cNvPr id="7" name="TextBox 6">
            <a:extLst>
              <a:ext uri="{FF2B5EF4-FFF2-40B4-BE49-F238E27FC236}">
                <a16:creationId xmlns:a16="http://schemas.microsoft.com/office/drawing/2014/main" id="{C814E117-2D11-427B-AB39-45B693568018}"/>
              </a:ext>
            </a:extLst>
          </p:cNvPr>
          <p:cNvSpPr txBox="1"/>
          <p:nvPr/>
        </p:nvSpPr>
        <p:spPr>
          <a:xfrm>
            <a:off x="5030723" y="161835"/>
            <a:ext cx="4572000" cy="369332"/>
          </a:xfrm>
          <a:prstGeom prst="rect">
            <a:avLst/>
          </a:prstGeom>
          <a:noFill/>
          <a:ln>
            <a:solidFill>
              <a:schemeClr val="accent1"/>
            </a:solidFill>
          </a:ln>
        </p:spPr>
        <p:txBody>
          <a:bodyPr wrap="square">
            <a:spAutoFit/>
          </a:bodyPr>
          <a:lstStyle/>
          <a:p>
            <a:r>
              <a:rPr lang="en-US" sz="1800" dirty="0"/>
              <a:t>10/1  Sandy and Deb to meet on thi</a:t>
            </a:r>
            <a:r>
              <a:rPr lang="en-US" dirty="0"/>
              <a:t>s one!</a:t>
            </a:r>
          </a:p>
        </p:txBody>
      </p:sp>
    </p:spTree>
    <p:extLst>
      <p:ext uri="{BB962C8B-B14F-4D97-AF65-F5344CB8AC3E}">
        <p14:creationId xmlns:p14="http://schemas.microsoft.com/office/powerpoint/2010/main" val="27760734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Thank you &amp; Questions</a:t>
            </a:r>
            <a:endParaRPr dirty="0"/>
          </a:p>
        </p:txBody>
      </p:sp>
      <p:sp>
        <p:nvSpPr>
          <p:cNvPr id="3" name="Text Placeholder 2">
            <a:extLst>
              <a:ext uri="{FF2B5EF4-FFF2-40B4-BE49-F238E27FC236}">
                <a16:creationId xmlns:a16="http://schemas.microsoft.com/office/drawing/2014/main" id="{2A2FA014-314E-47CE-9370-E4F14C77BB5A}"/>
              </a:ext>
            </a:extLst>
          </p:cNvPr>
          <p:cNvSpPr>
            <a:spLocks noGrp="1"/>
          </p:cNvSpPr>
          <p:nvPr>
            <p:ph type="body" idx="21"/>
          </p:nvPr>
        </p:nvSpPr>
        <p:spPr/>
        <p:txBody>
          <a:bodyPr/>
          <a:lstStyle/>
          <a:p>
            <a:endParaRPr lang="en-US"/>
          </a:p>
        </p:txBody>
      </p:sp>
      <p:sp>
        <p:nvSpPr>
          <p:cNvPr id="4" name="TextBox 3">
            <a:extLst>
              <a:ext uri="{FF2B5EF4-FFF2-40B4-BE49-F238E27FC236}">
                <a16:creationId xmlns:a16="http://schemas.microsoft.com/office/drawing/2014/main" id="{C48198CD-B61D-4800-9CA8-1508012C749B}"/>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40345030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Appendix</a:t>
            </a:r>
            <a:endParaRPr dirty="0"/>
          </a:p>
        </p:txBody>
      </p:sp>
      <p:sp>
        <p:nvSpPr>
          <p:cNvPr id="3" name="Text Placeholder 2">
            <a:extLst>
              <a:ext uri="{FF2B5EF4-FFF2-40B4-BE49-F238E27FC236}">
                <a16:creationId xmlns:a16="http://schemas.microsoft.com/office/drawing/2014/main" id="{2A2FA014-314E-47CE-9370-E4F14C77BB5A}"/>
              </a:ext>
            </a:extLst>
          </p:cNvPr>
          <p:cNvSpPr>
            <a:spLocks noGrp="1"/>
          </p:cNvSpPr>
          <p:nvPr>
            <p:ph type="body" idx="21"/>
          </p:nvPr>
        </p:nvSpPr>
        <p:spPr/>
        <p:txBody>
          <a:bodyPr/>
          <a:lstStyle/>
          <a:p>
            <a:endParaRPr lang="en-US"/>
          </a:p>
        </p:txBody>
      </p:sp>
      <p:sp>
        <p:nvSpPr>
          <p:cNvPr id="4" name="TextBox 3">
            <a:extLst>
              <a:ext uri="{FF2B5EF4-FFF2-40B4-BE49-F238E27FC236}">
                <a16:creationId xmlns:a16="http://schemas.microsoft.com/office/drawing/2014/main" id="{C48198CD-B61D-4800-9CA8-1508012C749B}"/>
              </a:ext>
            </a:extLst>
          </p:cNvPr>
          <p:cNvSpPr txBox="1"/>
          <p:nvPr/>
        </p:nvSpPr>
        <p:spPr>
          <a:xfrm>
            <a:off x="6324600" y="6334662"/>
            <a:ext cx="2593848" cy="369332"/>
          </a:xfrm>
          <a:prstGeom prst="rect">
            <a:avLst/>
          </a:prstGeom>
          <a:solidFill>
            <a:srgbClr val="FFFF00"/>
          </a:solidFill>
        </p:spPr>
        <p:txBody>
          <a:bodyPr wrap="square" rtlCol="0">
            <a:spAutoFit/>
          </a:bodyPr>
          <a:lstStyle/>
          <a:p>
            <a:pPr algn="ctr"/>
            <a:r>
              <a:rPr lang="en-US" dirty="0"/>
              <a:t>draft 10/01/2021</a:t>
            </a:r>
          </a:p>
        </p:txBody>
      </p:sp>
      <p:sp>
        <p:nvSpPr>
          <p:cNvPr id="5" name="TextBox 4">
            <a:extLst>
              <a:ext uri="{FF2B5EF4-FFF2-40B4-BE49-F238E27FC236}">
                <a16:creationId xmlns:a16="http://schemas.microsoft.com/office/drawing/2014/main" id="{CE5BFE44-525A-4FD0-914E-B53AAC65EBC0}"/>
              </a:ext>
            </a:extLst>
          </p:cNvPr>
          <p:cNvSpPr txBox="1"/>
          <p:nvPr/>
        </p:nvSpPr>
        <p:spPr>
          <a:xfrm>
            <a:off x="4366845" y="1367701"/>
            <a:ext cx="4348163" cy="3139321"/>
          </a:xfrm>
          <a:prstGeom prst="rect">
            <a:avLst/>
          </a:prstGeom>
          <a:solidFill>
            <a:srgbClr val="FFC000"/>
          </a:solidFill>
        </p:spPr>
        <p:txBody>
          <a:bodyPr wrap="square" rtlCol="0">
            <a:spAutoFit/>
          </a:bodyPr>
          <a:lstStyle/>
          <a:p>
            <a:r>
              <a:rPr lang="en-US" dirty="0"/>
              <a:t>Do we want to talk about the changing/growing Sudbury?  </a:t>
            </a:r>
          </a:p>
          <a:p>
            <a:r>
              <a:rPr lang="en-US" dirty="0"/>
              <a:t>Population rose 7.2% 2010 vs 2020</a:t>
            </a:r>
          </a:p>
          <a:p>
            <a:r>
              <a:rPr lang="en-US" dirty="0"/>
              <a:t># housing units rose 10.2% 2010 vs 2020</a:t>
            </a:r>
          </a:p>
          <a:p>
            <a:endParaRPr lang="en-US" dirty="0"/>
          </a:p>
          <a:p>
            <a:r>
              <a:rPr lang="en-US" dirty="0">
                <a:highlight>
                  <a:srgbClr val="FFFF00"/>
                </a:highlight>
              </a:rPr>
              <a:t>The town is close being built-out, but there are age-restricted and affordable developments such as Quarry North that can have big impact.  The issue your raised is sure to be questioned by SB, so let’s meet that head on…</a:t>
            </a:r>
          </a:p>
        </p:txBody>
      </p:sp>
    </p:spTree>
    <p:extLst>
      <p:ext uri="{BB962C8B-B14F-4D97-AF65-F5344CB8AC3E}">
        <p14:creationId xmlns:p14="http://schemas.microsoft.com/office/powerpoint/2010/main" val="6128511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Livable Sudbury initiative leverages knowledge gained from community initiatives developed around the world, including many in Massachusetts. By focusing explicitly on people of all ages rather than exclusively on older adults, Livable Sudbury is aligning its efforts with community priorities. The commitment made by the Livable Sudbury initiative to emphasize inclusion and equity in process and outcomes also reflects a laudable innovation.  </a:t>
            </a:r>
          </a:p>
          <a:p>
            <a:pPr marL="0" marR="0" algn="just">
              <a:lnSpc>
                <a:spcPct val="115000"/>
              </a:lnSpc>
              <a:spcBef>
                <a:spcPts val="0"/>
              </a:spcBef>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Equity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means that there are no disparities from intent or unanticipated outcomes in residents’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access to community opportunities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Disparity of access diminishes inclusion, which affects people’s feelings of belonging to and satisfaction with their community.  The latter can result in isolation—and serious, negative, health consequences.</a:t>
            </a:r>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3</a:t>
            </a:fld>
            <a:endParaRPr lang="en-US"/>
          </a:p>
        </p:txBody>
      </p:sp>
      <p:sp>
        <p:nvSpPr>
          <p:cNvPr id="5" name="TextBox 4">
            <a:extLst>
              <a:ext uri="{FF2B5EF4-FFF2-40B4-BE49-F238E27FC236}">
                <a16:creationId xmlns:a16="http://schemas.microsoft.com/office/drawing/2014/main" id="{DAB88941-7EF7-4133-9804-332E8A884437}"/>
              </a:ext>
            </a:extLst>
          </p:cNvPr>
          <p:cNvSpPr txBox="1"/>
          <p:nvPr/>
        </p:nvSpPr>
        <p:spPr>
          <a:xfrm>
            <a:off x="6032695" y="6398696"/>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117467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Transportation gaps affect all livable domains, reducing the overall “livability” and long-term attractiveness of the town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limits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social participation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affects overall well-being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domain of community and health services</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affects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housing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options and limits access to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outdoor spaces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limits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civic participation and employment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Lack of transportation can result in segments of the town population “not feeling welcomed”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respect and social inclusion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4</a:t>
            </a:fld>
            <a:endParaRPr lang="en-US"/>
          </a:p>
        </p:txBody>
      </p:sp>
      <p:sp>
        <p:nvSpPr>
          <p:cNvPr id="7" name="TextBox 6">
            <a:extLst>
              <a:ext uri="{FF2B5EF4-FFF2-40B4-BE49-F238E27FC236}">
                <a16:creationId xmlns:a16="http://schemas.microsoft.com/office/drawing/2014/main" id="{4D0D5022-B64B-4546-B893-1290EAFBBE4B}"/>
              </a:ext>
            </a:extLst>
          </p:cNvPr>
          <p:cNvSpPr txBox="1"/>
          <p:nvPr/>
        </p:nvSpPr>
        <p:spPr>
          <a:xfrm>
            <a:off x="6029178" y="6305550"/>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116202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Reality</a:t>
            </a:r>
          </a:p>
        </p:txBody>
      </p:sp>
      <p:sp>
        <p:nvSpPr>
          <p:cNvPr id="3" name="Content Placeholder 2"/>
          <p:cNvSpPr>
            <a:spLocks noGrp="1"/>
          </p:cNvSpPr>
          <p:nvPr>
            <p:ph idx="1"/>
          </p:nvPr>
        </p:nvSpPr>
        <p:spPr/>
        <p:txBody>
          <a:bodyPr>
            <a:normAutofit/>
          </a:bodyPr>
          <a:lstStyle/>
          <a:p>
            <a:r>
              <a:rPr lang="en-US" sz="2000" dirty="0"/>
              <a:t>Sudbury has been described as a car-dependent “transit desert”</a:t>
            </a:r>
          </a:p>
          <a:p>
            <a:r>
              <a:rPr lang="en-US" sz="2000" dirty="0"/>
              <a:t>Because Sudbury, along with Bolton, Boxborough, Carlisle, and Stow, is classified as rural, it is very difficult to justify </a:t>
            </a:r>
            <a:r>
              <a:rPr lang="en-US" sz="2000" i="1" dirty="0"/>
              <a:t>mass transit</a:t>
            </a:r>
          </a:p>
          <a:p>
            <a:r>
              <a:rPr lang="en-US" sz="2000" dirty="0"/>
              <a:t>Increase in senior population in Sudbury and other communities because of aging-in-place PLUS in-migration to age-restricted developments, etc.</a:t>
            </a:r>
          </a:p>
          <a:p>
            <a:r>
              <a:rPr lang="en-US" sz="2000" dirty="0"/>
              <a:t>Increase in financially vulnerable population in Sudbury, because of affordable development expansion (“Chapter 40B”) and “housing cost burden” of seniors aging-in place</a:t>
            </a:r>
          </a:p>
          <a:p>
            <a:r>
              <a:rPr lang="en-US" sz="2000" dirty="0"/>
              <a:t>Age-related increase in number of people with disabilities impacting mobility </a:t>
            </a:r>
          </a:p>
          <a:p>
            <a:endParaRPr lang="en-US" dirty="0"/>
          </a:p>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5</a:t>
            </a:fld>
            <a:endParaRPr lang="en-US"/>
          </a:p>
        </p:txBody>
      </p:sp>
      <p:sp>
        <p:nvSpPr>
          <p:cNvPr id="7" name="TextBox 6">
            <a:extLst>
              <a:ext uri="{FF2B5EF4-FFF2-40B4-BE49-F238E27FC236}">
                <a16:creationId xmlns:a16="http://schemas.microsoft.com/office/drawing/2014/main" id="{A5DF18AC-A1E6-4543-BC99-F5F14050E51A}"/>
              </a:ext>
            </a:extLst>
          </p:cNvPr>
          <p:cNvSpPr txBox="1"/>
          <p:nvPr/>
        </p:nvSpPr>
        <p:spPr>
          <a:xfrm>
            <a:off x="6054969" y="6367737"/>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4747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Deserts (MAPC Data)</a:t>
            </a:r>
          </a:p>
        </p:txBody>
      </p:sp>
      <p:sp>
        <p:nvSpPr>
          <p:cNvPr id="4" name="Date Placeholder 3"/>
          <p:cNvSpPr>
            <a:spLocks noGrp="1"/>
          </p:cNvSpPr>
          <p:nvPr>
            <p:ph type="dt" sz="half" idx="10"/>
          </p:nvPr>
        </p:nvSpPr>
        <p:spPr/>
        <p:txBody>
          <a:bodyPr/>
          <a:lstStyle/>
          <a:p>
            <a:endParaRPr lang="en-US"/>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181600" y="1143000"/>
            <a:ext cx="3408500" cy="2206436"/>
          </a:xfrm>
          <a:prstGeom prst="rect">
            <a:avLst/>
          </a:prstGeom>
        </p:spPr>
      </p:pic>
      <p:sp>
        <p:nvSpPr>
          <p:cNvPr id="7" name="TextBox 6"/>
          <p:cNvSpPr txBox="1"/>
          <p:nvPr/>
        </p:nvSpPr>
        <p:spPr>
          <a:xfrm>
            <a:off x="1600200" y="1676400"/>
            <a:ext cx="30480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524" y="3429001"/>
            <a:ext cx="3709690" cy="287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52600" y="5105400"/>
            <a:ext cx="3429000" cy="369332"/>
          </a:xfrm>
          <a:prstGeom prst="rect">
            <a:avLst/>
          </a:prstGeom>
          <a:noFill/>
        </p:spPr>
        <p:txBody>
          <a:bodyPr wrap="square" rtlCol="0">
            <a:spAutoFit/>
          </a:bodyPr>
          <a:lstStyle/>
          <a:p>
            <a:endParaRPr lang="en-US" dirty="0"/>
          </a:p>
        </p:txBody>
      </p:sp>
      <p:sp>
        <p:nvSpPr>
          <p:cNvPr id="9" name="TextBox 8"/>
          <p:cNvSpPr txBox="1"/>
          <p:nvPr/>
        </p:nvSpPr>
        <p:spPr>
          <a:xfrm>
            <a:off x="2819400" y="2667000"/>
            <a:ext cx="3124200" cy="369332"/>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732" y="1644494"/>
            <a:ext cx="4199467" cy="3645571"/>
          </a:xfrm>
          <a:prstGeom prst="rect">
            <a:avLst/>
          </a:prstGeom>
          <a:ln>
            <a:noFill/>
          </a:ln>
        </p:spPr>
      </p:pic>
      <p:sp>
        <p:nvSpPr>
          <p:cNvPr id="3" name="Slide Number Placeholder 2">
            <a:extLst>
              <a:ext uri="{FF2B5EF4-FFF2-40B4-BE49-F238E27FC236}">
                <a16:creationId xmlns:a16="http://schemas.microsoft.com/office/drawing/2014/main" id="{6C885D11-EF2F-4509-803B-BD76A8865116}"/>
              </a:ext>
            </a:extLst>
          </p:cNvPr>
          <p:cNvSpPr>
            <a:spLocks noGrp="1"/>
          </p:cNvSpPr>
          <p:nvPr>
            <p:ph type="sldNum" sz="quarter" idx="12"/>
          </p:nvPr>
        </p:nvSpPr>
        <p:spPr/>
        <p:txBody>
          <a:bodyPr/>
          <a:lstStyle/>
          <a:p>
            <a:fld id="{071789FD-49D5-41AD-854C-0F54EF584058}" type="slidenum">
              <a:rPr lang="en-US" smtClean="0"/>
              <a:t>6</a:t>
            </a:fld>
            <a:endParaRPr lang="en-US"/>
          </a:p>
        </p:txBody>
      </p:sp>
      <p:sp>
        <p:nvSpPr>
          <p:cNvPr id="12" name="TextBox 11">
            <a:extLst>
              <a:ext uri="{FF2B5EF4-FFF2-40B4-BE49-F238E27FC236}">
                <a16:creationId xmlns:a16="http://schemas.microsoft.com/office/drawing/2014/main" id="{A55E9D7B-BEBC-4DE1-A36E-BF44FF35AFD5}"/>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289702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fontScale="90000"/>
          </a:bodyPr>
          <a:lstStyle/>
          <a:p>
            <a:r>
              <a:rPr lang="en-US" dirty="0"/>
              <a:t>Initiatives Underway and Funding</a:t>
            </a:r>
          </a:p>
        </p:txBody>
      </p:sp>
      <p:sp>
        <p:nvSpPr>
          <p:cNvPr id="6" name="Text Placeholder 5">
            <a:extLst>
              <a:ext uri="{FF2B5EF4-FFF2-40B4-BE49-F238E27FC236}">
                <a16:creationId xmlns:a16="http://schemas.microsoft.com/office/drawing/2014/main" id="{C860C89B-B939-4E35-B68D-2FA4F42AC2E5}"/>
              </a:ext>
            </a:extLst>
          </p:cNvPr>
          <p:cNvSpPr>
            <a:spLocks noGrp="1"/>
          </p:cNvSpPr>
          <p:nvPr>
            <p:ph type="body" idx="21"/>
          </p:nvPr>
        </p:nvSpPr>
        <p:spPr>
          <a:xfrm>
            <a:off x="452438" y="1256332"/>
            <a:ext cx="8239125" cy="4995927"/>
          </a:xfrm>
        </p:spPr>
        <p:txBody>
          <a:bodyPr>
            <a:normAutofit/>
          </a:bodyPr>
          <a:lstStyle/>
          <a:p>
            <a:r>
              <a:rPr lang="en-US" sz="2400" dirty="0"/>
              <a:t>$80,000 Community Compact Cabinet Grant (2019):  “Making the Connections” </a:t>
            </a:r>
          </a:p>
          <a:p>
            <a:pPr lvl="2"/>
            <a:r>
              <a:rPr lang="en-US" sz="2000" dirty="0"/>
              <a:t>Sudbury,  Acton, Bolton, Concord, Maynard and Stow; using </a:t>
            </a:r>
            <a:r>
              <a:rPr lang="en-US" sz="2000" dirty="0" err="1"/>
              <a:t>microtransit</a:t>
            </a:r>
            <a:r>
              <a:rPr lang="en-US" sz="2000" dirty="0"/>
              <a:t> to supplement CoA and RTA services (in process)</a:t>
            </a:r>
          </a:p>
          <a:p>
            <a:r>
              <a:rPr lang="en-US" sz="2400" dirty="0"/>
              <a:t>$23,050 MAPC COVID-19 Emergency Taxi Grant 1 (2020)</a:t>
            </a:r>
          </a:p>
          <a:p>
            <a:pPr lvl="1"/>
            <a:r>
              <a:rPr lang="en-US" sz="2000" dirty="0"/>
              <a:t>Sudbury contracted with Tommy’s Taxi and JFK Transportation (concluded 2.28.21)</a:t>
            </a:r>
          </a:p>
          <a:p>
            <a:r>
              <a:rPr lang="en-US" sz="2400" dirty="0"/>
              <a:t>$100,000 MAPC COVID-19 Emergency Taxi Grant 2 (2021)</a:t>
            </a:r>
          </a:p>
          <a:p>
            <a:pPr lvl="1"/>
            <a:r>
              <a:rPr lang="en-US" sz="2000" dirty="0"/>
              <a:t>Sudbury, Concord, Maynard, Stow contracting with Tommy’s Taxi and JFK Transportation (in process)</a:t>
            </a:r>
          </a:p>
          <a:p>
            <a:r>
              <a:rPr lang="en-US" sz="2400" dirty="0"/>
              <a:t>$10,000 </a:t>
            </a:r>
            <a:r>
              <a:rPr lang="en-US" sz="2400" dirty="0" err="1"/>
              <a:t>GoSudbury</a:t>
            </a:r>
            <a:r>
              <a:rPr lang="en-US" sz="2400" dirty="0"/>
              <a:t>! Uber Rides Program Pilot (2021)</a:t>
            </a:r>
          </a:p>
          <a:p>
            <a:pPr lvl="1"/>
            <a:r>
              <a:rPr lang="en-US" sz="2000" dirty="0"/>
              <a:t>Sudbury contracting with Uber as part of Making the Connections</a:t>
            </a:r>
          </a:p>
          <a:p>
            <a:endParaRPr lang="en-US" sz="2400"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5" name="TextBox 4">
            <a:extLst>
              <a:ext uri="{FF2B5EF4-FFF2-40B4-BE49-F238E27FC236}">
                <a16:creationId xmlns:a16="http://schemas.microsoft.com/office/drawing/2014/main" id="{5BACD29C-0CBF-4D9C-A796-92CB9368DD2C}"/>
              </a:ext>
            </a:extLst>
          </p:cNvPr>
          <p:cNvSpPr txBox="1"/>
          <p:nvPr/>
        </p:nvSpPr>
        <p:spPr>
          <a:xfrm>
            <a:off x="6019800" y="6174343"/>
            <a:ext cx="2593848" cy="369332"/>
          </a:xfrm>
          <a:prstGeom prst="rect">
            <a:avLst/>
          </a:prstGeom>
          <a:solidFill>
            <a:srgbClr val="FFFF00"/>
          </a:solidFill>
        </p:spPr>
        <p:txBody>
          <a:bodyPr wrap="square" rtlCol="0">
            <a:spAutoFit/>
          </a:bodyPr>
          <a:lstStyle/>
          <a:p>
            <a:pPr algn="ctr"/>
            <a:r>
              <a:rPr lang="en-US" dirty="0"/>
              <a:t>draft 10/01/2021</a:t>
            </a:r>
          </a:p>
        </p:txBody>
      </p:sp>
      <p:sp>
        <p:nvSpPr>
          <p:cNvPr id="7" name="TextBox 6">
            <a:extLst>
              <a:ext uri="{FF2B5EF4-FFF2-40B4-BE49-F238E27FC236}">
                <a16:creationId xmlns:a16="http://schemas.microsoft.com/office/drawing/2014/main" id="{D0F6478F-1FAB-4066-A680-1208678B7913}"/>
              </a:ext>
            </a:extLst>
          </p:cNvPr>
          <p:cNvSpPr txBox="1"/>
          <p:nvPr/>
        </p:nvSpPr>
        <p:spPr>
          <a:xfrm>
            <a:off x="1165860" y="5842337"/>
            <a:ext cx="5105400" cy="923330"/>
          </a:xfrm>
          <a:prstGeom prst="rect">
            <a:avLst/>
          </a:prstGeom>
          <a:noFill/>
          <a:ln>
            <a:solidFill>
              <a:schemeClr val="accent1"/>
            </a:solidFill>
          </a:ln>
        </p:spPr>
        <p:txBody>
          <a:bodyPr wrap="square" rtlCol="0">
            <a:spAutoFit/>
          </a:bodyPr>
          <a:lstStyle/>
          <a:p>
            <a:r>
              <a:rPr lang="en-US" dirty="0"/>
              <a:t>10/1   Speaker note – stress that the large $$$ are shared with other towns</a:t>
            </a:r>
          </a:p>
          <a:p>
            <a:endParaRPr lang="en-US" dirty="0"/>
          </a:p>
        </p:txBody>
      </p:sp>
    </p:spTree>
    <p:extLst>
      <p:ext uri="{BB962C8B-B14F-4D97-AF65-F5344CB8AC3E}">
        <p14:creationId xmlns:p14="http://schemas.microsoft.com/office/powerpoint/2010/main" val="37856557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FBCB51-57FA-406E-9E8C-4AB575253A5C}"/>
              </a:ext>
            </a:extLst>
          </p:cNvPr>
          <p:cNvSpPr>
            <a:spLocks noGrp="1"/>
          </p:cNvSpPr>
          <p:nvPr>
            <p:ph type="title"/>
          </p:nvPr>
        </p:nvSpPr>
        <p:spPr/>
        <p:txBody>
          <a:bodyPr>
            <a:normAutofit fontScale="90000"/>
          </a:bodyPr>
          <a:lstStyle/>
          <a:p>
            <a:r>
              <a:rPr lang="en-US" dirty="0"/>
              <a:t>Focus of Initiatives</a:t>
            </a:r>
          </a:p>
        </p:txBody>
      </p:sp>
      <p:sp>
        <p:nvSpPr>
          <p:cNvPr id="9" name="Text Placeholder 8">
            <a:extLst>
              <a:ext uri="{FF2B5EF4-FFF2-40B4-BE49-F238E27FC236}">
                <a16:creationId xmlns:a16="http://schemas.microsoft.com/office/drawing/2014/main" id="{FFEEF513-AAE4-4B9C-BE71-218C698FF1ED}"/>
              </a:ext>
            </a:extLst>
          </p:cNvPr>
          <p:cNvSpPr>
            <a:spLocks noGrp="1"/>
          </p:cNvSpPr>
          <p:nvPr>
            <p:ph type="body" idx="21"/>
          </p:nvPr>
        </p:nvSpPr>
        <p:spPr>
          <a:xfrm>
            <a:off x="603123" y="1265663"/>
            <a:ext cx="8239125" cy="4128007"/>
          </a:xfrm>
        </p:spPr>
        <p:txBody>
          <a:bodyPr>
            <a:normAutofit fontScale="92500" lnSpcReduction="10000"/>
          </a:bodyPr>
          <a:lstStyle/>
          <a:p>
            <a:pPr marL="82296" indent="0">
              <a:buNone/>
            </a:pPr>
            <a:r>
              <a:rPr lang="en-US" sz="2800" dirty="0"/>
              <a:t>Current focus for all transportation initiatives is </a:t>
            </a:r>
            <a:r>
              <a:rPr lang="en-US" sz="2800" i="1" dirty="0"/>
              <a:t>meeting priority needs</a:t>
            </a:r>
            <a:r>
              <a:rPr lang="en-US" sz="2800" dirty="0"/>
              <a:t>.  For Sudbury, these are defined as transportation to: </a:t>
            </a:r>
          </a:p>
          <a:p>
            <a:r>
              <a:rPr lang="en-US" sz="2800" dirty="0"/>
              <a:t>Healthcare and social services, </a:t>
            </a:r>
          </a:p>
          <a:p>
            <a:r>
              <a:rPr lang="en-US" sz="2800" dirty="0"/>
              <a:t>shopping, community resources, and work.</a:t>
            </a:r>
          </a:p>
          <a:p>
            <a:pPr marL="82296" indent="0">
              <a:buNone/>
            </a:pPr>
            <a:r>
              <a:rPr lang="en-US" sz="2800" i="1" dirty="0"/>
              <a:t>Residents most in need </a:t>
            </a:r>
            <a:r>
              <a:rPr lang="en-US" sz="2800" dirty="0"/>
              <a:t>of such transportation include those:  </a:t>
            </a:r>
          </a:p>
          <a:p>
            <a:r>
              <a:rPr lang="en-US" sz="2400" dirty="0"/>
              <a:t>Over age 50 years </a:t>
            </a:r>
          </a:p>
          <a:p>
            <a:r>
              <a:rPr lang="en-US" sz="2400" dirty="0"/>
              <a:t>With disability (temporary or permanent) </a:t>
            </a:r>
          </a:p>
          <a:p>
            <a:r>
              <a:rPr lang="en-US" sz="2400" dirty="0"/>
              <a:t>Veterans</a:t>
            </a:r>
          </a:p>
          <a:p>
            <a:r>
              <a:rPr lang="en-US" sz="2400" dirty="0"/>
              <a:t>Financially vulnerable</a:t>
            </a:r>
          </a:p>
        </p:txBody>
      </p:sp>
      <p:sp>
        <p:nvSpPr>
          <p:cNvPr id="4" name="Slide Number Placeholder 3">
            <a:extLst>
              <a:ext uri="{FF2B5EF4-FFF2-40B4-BE49-F238E27FC236}">
                <a16:creationId xmlns:a16="http://schemas.microsoft.com/office/drawing/2014/main" id="{F264BFB3-748A-46F5-AE0C-59B4350D8D6A}"/>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5" name="TextBox 4">
            <a:extLst>
              <a:ext uri="{FF2B5EF4-FFF2-40B4-BE49-F238E27FC236}">
                <a16:creationId xmlns:a16="http://schemas.microsoft.com/office/drawing/2014/main" id="{C8BD350B-2B9D-479C-9F3D-2BB27D6C14FD}"/>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Tree>
    <p:extLst>
      <p:ext uri="{BB962C8B-B14F-4D97-AF65-F5344CB8AC3E}">
        <p14:creationId xmlns:p14="http://schemas.microsoft.com/office/powerpoint/2010/main" val="5254089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9</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 of residents registered for Taxi program?</a:t>
            </a:r>
          </a:p>
          <a:p>
            <a:pPr lvl="1"/>
            <a:r>
              <a:rPr lang="en-US" sz="1600" dirty="0"/>
              <a:t>% 50+</a:t>
            </a:r>
          </a:p>
          <a:p>
            <a:pPr lvl="1"/>
            <a:r>
              <a:rPr lang="en-US" sz="1600" dirty="0"/>
              <a:t>%  With disability</a:t>
            </a:r>
          </a:p>
          <a:p>
            <a:pPr lvl="1"/>
            <a:r>
              <a:rPr lang="en-US" sz="1600" dirty="0"/>
              <a:t>% Veterans</a:t>
            </a:r>
          </a:p>
          <a:p>
            <a:pPr lvl="1"/>
            <a:r>
              <a:rPr lang="en-US" sz="1600" dirty="0"/>
              <a:t>% Financially vulnerable</a:t>
            </a:r>
          </a:p>
          <a:p>
            <a:r>
              <a:rPr lang="en-US" sz="2000" dirty="0"/>
              <a:t># of residents registered for Uber program?</a:t>
            </a:r>
          </a:p>
          <a:p>
            <a:pPr lvl="1"/>
            <a:r>
              <a:rPr lang="en-US" sz="1600" dirty="0"/>
              <a:t>% 50+</a:t>
            </a:r>
          </a:p>
          <a:p>
            <a:pPr lvl="1"/>
            <a:r>
              <a:rPr lang="en-US" sz="1600" dirty="0"/>
              <a:t>%  With disability</a:t>
            </a:r>
          </a:p>
          <a:p>
            <a:pPr lvl="1"/>
            <a:r>
              <a:rPr lang="en-US" sz="1600" dirty="0"/>
              <a:t>% Veterans</a:t>
            </a:r>
          </a:p>
          <a:p>
            <a:pPr lvl="1"/>
            <a:r>
              <a:rPr lang="en-US" sz="1600" dirty="0"/>
              <a:t>% Financially vulnerable</a:t>
            </a:r>
          </a:p>
          <a:p>
            <a:endParaRPr lang="en-US" sz="1600" dirty="0">
              <a:highlight>
                <a:srgbClr val="00FFFF"/>
              </a:highlight>
            </a:endParaRPr>
          </a:p>
        </p:txBody>
      </p:sp>
      <p:sp>
        <p:nvSpPr>
          <p:cNvPr id="6" name="TextBox 5">
            <a:extLst>
              <a:ext uri="{FF2B5EF4-FFF2-40B4-BE49-F238E27FC236}">
                <a16:creationId xmlns:a16="http://schemas.microsoft.com/office/drawing/2014/main" id="{BD97D086-51C1-45A1-A8AE-4A9E5A5B5C25}"/>
              </a:ext>
            </a:extLst>
          </p:cNvPr>
          <p:cNvSpPr txBox="1"/>
          <p:nvPr/>
        </p:nvSpPr>
        <p:spPr>
          <a:xfrm>
            <a:off x="6477000" y="5334000"/>
            <a:ext cx="2593848" cy="369332"/>
          </a:xfrm>
          <a:prstGeom prst="rect">
            <a:avLst/>
          </a:prstGeom>
          <a:solidFill>
            <a:srgbClr val="FFFF00"/>
          </a:solidFill>
        </p:spPr>
        <p:txBody>
          <a:bodyPr wrap="square" rtlCol="0">
            <a:spAutoFit/>
          </a:bodyPr>
          <a:lstStyle/>
          <a:p>
            <a:pPr algn="ctr"/>
            <a:r>
              <a:rPr lang="en-US" dirty="0"/>
              <a:t>draft 10/01/2021</a:t>
            </a:r>
          </a:p>
        </p:txBody>
      </p:sp>
      <p:sp>
        <p:nvSpPr>
          <p:cNvPr id="3" name="TextBox 2">
            <a:extLst>
              <a:ext uri="{FF2B5EF4-FFF2-40B4-BE49-F238E27FC236}">
                <a16:creationId xmlns:a16="http://schemas.microsoft.com/office/drawing/2014/main" id="{112D60A8-A8EF-4FA2-98B4-506D5C7C5C62}"/>
              </a:ext>
            </a:extLst>
          </p:cNvPr>
          <p:cNvSpPr txBox="1"/>
          <p:nvPr/>
        </p:nvSpPr>
        <p:spPr>
          <a:xfrm>
            <a:off x="5943600" y="1981200"/>
            <a:ext cx="2670048" cy="1200329"/>
          </a:xfrm>
          <a:prstGeom prst="rect">
            <a:avLst/>
          </a:prstGeom>
          <a:noFill/>
        </p:spPr>
        <p:txBody>
          <a:bodyPr wrap="square" rtlCol="0">
            <a:spAutoFit/>
          </a:bodyPr>
          <a:lstStyle/>
          <a:p>
            <a:r>
              <a:rPr lang="en-US" dirty="0"/>
              <a:t>10/1   Make this Go Sudbury as a whole – we have that data – cut and paste – Alice has the data</a:t>
            </a:r>
          </a:p>
        </p:txBody>
      </p:sp>
    </p:spTree>
    <p:extLst>
      <p:ext uri="{BB962C8B-B14F-4D97-AF65-F5344CB8AC3E}">
        <p14:creationId xmlns:p14="http://schemas.microsoft.com/office/powerpoint/2010/main" val="4189421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688</TotalTime>
  <Words>2382</Words>
  <Application>Microsoft Office PowerPoint</Application>
  <PresentationFormat>On-screen Show (4:3)</PresentationFormat>
  <Paragraphs>269</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Gill Sans MT</vt:lpstr>
      <vt:lpstr>Symbol</vt:lpstr>
      <vt:lpstr>Times New Roman</vt:lpstr>
      <vt:lpstr>Verdana</vt:lpstr>
      <vt:lpstr>Wingdings 2</vt:lpstr>
      <vt:lpstr>Solstice</vt:lpstr>
      <vt:lpstr>GoSudbury! Transportation</vt:lpstr>
      <vt:lpstr>History</vt:lpstr>
      <vt:lpstr>History</vt:lpstr>
      <vt:lpstr>History</vt:lpstr>
      <vt:lpstr>The Current Reality</vt:lpstr>
      <vt:lpstr>Transit Deserts (MAPC Data)</vt:lpstr>
      <vt:lpstr>Initiatives Underway and Funding</vt:lpstr>
      <vt:lpstr>Focus of Initiatives</vt:lpstr>
      <vt:lpstr>Data Collected</vt:lpstr>
      <vt:lpstr>Data Collected</vt:lpstr>
      <vt:lpstr>Data Collected</vt:lpstr>
      <vt:lpstr>Data Collected</vt:lpstr>
      <vt:lpstr>Data Collected</vt:lpstr>
      <vt:lpstr>Data Collected</vt:lpstr>
      <vt:lpstr>Accomplishments to Date</vt:lpstr>
      <vt:lpstr>Lessons Learned</vt:lpstr>
      <vt:lpstr>Lessons Learned</vt:lpstr>
      <vt:lpstr>Lessons Learned</vt:lpstr>
      <vt:lpstr>Target State:  Sustainability</vt:lpstr>
      <vt:lpstr>Target State:  Sustainability</vt:lpstr>
      <vt:lpstr>Target State:  Sustainability</vt:lpstr>
      <vt:lpstr>Target State:  Sustainability</vt:lpstr>
      <vt:lpstr>Target State:  Sustainability</vt:lpstr>
      <vt:lpstr>Target State:  Sustainability</vt:lpstr>
      <vt:lpstr>Thank you &amp; Questions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 Sudbury</dc:title>
  <dc:creator>Alice</dc:creator>
  <cp:lastModifiedBy>Carty, Daniel E</cp:lastModifiedBy>
  <cp:revision>27</cp:revision>
  <cp:lastPrinted>2021-09-27T15:47:51Z</cp:lastPrinted>
  <dcterms:created xsi:type="dcterms:W3CDTF">2019-04-20T14:08:03Z</dcterms:created>
  <dcterms:modified xsi:type="dcterms:W3CDTF">2021-10-01T15:29:58Z</dcterms:modified>
</cp:coreProperties>
</file>